
<file path=[Content_Types].xml><?xml version="1.0" encoding="utf-8"?>
<Types xmlns="http://schemas.openxmlformats.org/package/2006/content-types">
  <Default Extension="png" ContentType="image/png"/>
  <Default Extension="xlsm" ContentType="application/vnd.ms-excel.sheet.macroEnabled.12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0" r:id="rId1"/>
  </p:sldMasterIdLst>
  <p:notesMasterIdLst>
    <p:notesMasterId r:id="rId64"/>
  </p:notesMasterIdLst>
  <p:sldIdLst>
    <p:sldId id="256" r:id="rId2"/>
    <p:sldId id="338" r:id="rId3"/>
    <p:sldId id="373" r:id="rId4"/>
    <p:sldId id="332" r:id="rId5"/>
    <p:sldId id="334" r:id="rId6"/>
    <p:sldId id="337" r:id="rId7"/>
    <p:sldId id="333" r:id="rId8"/>
    <p:sldId id="395" r:id="rId9"/>
    <p:sldId id="335" r:id="rId10"/>
    <p:sldId id="374" r:id="rId11"/>
    <p:sldId id="391" r:id="rId12"/>
    <p:sldId id="392" r:id="rId13"/>
    <p:sldId id="375" r:id="rId14"/>
    <p:sldId id="376" r:id="rId15"/>
    <p:sldId id="377" r:id="rId16"/>
    <p:sldId id="378" r:id="rId17"/>
    <p:sldId id="379" r:id="rId18"/>
    <p:sldId id="381" r:id="rId19"/>
    <p:sldId id="382" r:id="rId20"/>
    <p:sldId id="394" r:id="rId21"/>
    <p:sldId id="386" r:id="rId22"/>
    <p:sldId id="384" r:id="rId23"/>
    <p:sldId id="396" r:id="rId24"/>
    <p:sldId id="397" r:id="rId25"/>
    <p:sldId id="398" r:id="rId26"/>
    <p:sldId id="399" r:id="rId27"/>
    <p:sldId id="388" r:id="rId28"/>
    <p:sldId id="389" r:id="rId29"/>
    <p:sldId id="390" r:id="rId30"/>
    <p:sldId id="372" r:id="rId31"/>
    <p:sldId id="393" r:id="rId32"/>
    <p:sldId id="339" r:id="rId33"/>
    <p:sldId id="340" r:id="rId34"/>
    <p:sldId id="341" r:id="rId35"/>
    <p:sldId id="342" r:id="rId36"/>
    <p:sldId id="343" r:id="rId37"/>
    <p:sldId id="344" r:id="rId38"/>
    <p:sldId id="345" r:id="rId39"/>
    <p:sldId id="348" r:id="rId40"/>
    <p:sldId id="347" r:id="rId41"/>
    <p:sldId id="349" r:id="rId42"/>
    <p:sldId id="350" r:id="rId43"/>
    <p:sldId id="351" r:id="rId44"/>
    <p:sldId id="353" r:id="rId45"/>
    <p:sldId id="352" r:id="rId46"/>
    <p:sldId id="354" r:id="rId47"/>
    <p:sldId id="355" r:id="rId48"/>
    <p:sldId id="357" r:id="rId49"/>
    <p:sldId id="356" r:id="rId50"/>
    <p:sldId id="358" r:id="rId51"/>
    <p:sldId id="359" r:id="rId52"/>
    <p:sldId id="360" r:id="rId53"/>
    <p:sldId id="361" r:id="rId54"/>
    <p:sldId id="362" r:id="rId55"/>
    <p:sldId id="363" r:id="rId56"/>
    <p:sldId id="364" r:id="rId57"/>
    <p:sldId id="365" r:id="rId58"/>
    <p:sldId id="366" r:id="rId59"/>
    <p:sldId id="367" r:id="rId60"/>
    <p:sldId id="370" r:id="rId61"/>
    <p:sldId id="284" r:id="rId62"/>
    <p:sldId id="279" r:id="rId63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Jennifer Hanna - IDMP" initials="" lastIdx="1" clrIdx="0"/>
  <p:cmAuthor id="1" name="Jenny Chau - IDMP" initials="" lastIdx="2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9933"/>
    <a:srgbClr val="009900"/>
    <a:srgbClr val="3333CC"/>
    <a:srgbClr val="003399"/>
    <a:srgbClr val="000099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6849" autoAdjust="0"/>
    <p:restoredTop sz="94660"/>
  </p:normalViewPr>
  <p:slideViewPr>
    <p:cSldViewPr>
      <p:cViewPr varScale="1">
        <p:scale>
          <a:sx n="81" d="100"/>
          <a:sy n="81" d="100"/>
        </p:scale>
        <p:origin x="869" y="53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0" d="100"/>
        <a:sy n="70" d="100"/>
      </p:scale>
      <p:origin x="0" y="-44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1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1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1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1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1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1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1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1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100" b="0" i="0" u="none" strike="noStrike" cap="none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52491726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Font typeface="Arial"/>
              <a:buNone/>
            </a:pPr>
            <a:endParaRPr sz="1100" b="0" i="0" u="none" strike="noStrike" cap="none"/>
          </a:p>
        </p:txBody>
      </p:sp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3743964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Font typeface="Arial"/>
              <a:buNone/>
            </a:pPr>
            <a:endParaRPr sz="1100" b="0" i="0" u="none" strike="noStrike" cap="none"/>
          </a:p>
        </p:txBody>
      </p:sp>
      <p:sp>
        <p:nvSpPr>
          <p:cNvPr id="88" name="Shape 8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4732683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Font typeface="Arial"/>
              <a:buNone/>
            </a:pPr>
            <a:endParaRPr sz="1100" b="0" i="0" u="none" strike="noStrike" cap="none"/>
          </a:p>
        </p:txBody>
      </p:sp>
      <p:sp>
        <p:nvSpPr>
          <p:cNvPr id="88" name="Shape 8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31659333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Font typeface="Arial"/>
              <a:buNone/>
            </a:pPr>
            <a:endParaRPr sz="1100" b="0" i="0" u="none" strike="noStrike" cap="none"/>
          </a:p>
        </p:txBody>
      </p:sp>
      <p:sp>
        <p:nvSpPr>
          <p:cNvPr id="88" name="Shape 8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7256814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Font typeface="Arial"/>
              <a:buNone/>
            </a:pPr>
            <a:endParaRPr sz="1100" b="0" i="0" u="none" strike="noStrike" cap="none"/>
          </a:p>
        </p:txBody>
      </p:sp>
      <p:sp>
        <p:nvSpPr>
          <p:cNvPr id="88" name="Shape 8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4555927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Font typeface="Arial"/>
              <a:buNone/>
            </a:pPr>
            <a:endParaRPr sz="1100" b="0" i="0" u="none" strike="noStrike" cap="none"/>
          </a:p>
        </p:txBody>
      </p:sp>
      <p:sp>
        <p:nvSpPr>
          <p:cNvPr id="88" name="Shape 8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0962450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Font typeface="Arial"/>
              <a:buNone/>
            </a:pPr>
            <a:endParaRPr sz="1100" b="0" i="0" u="none" strike="noStrike" cap="none"/>
          </a:p>
        </p:txBody>
      </p:sp>
      <p:sp>
        <p:nvSpPr>
          <p:cNvPr id="88" name="Shape 8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093598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Font typeface="Arial"/>
              <a:buNone/>
            </a:pPr>
            <a:endParaRPr sz="1100" b="0" i="0" u="none" strike="noStrike" cap="none"/>
          </a:p>
        </p:txBody>
      </p:sp>
      <p:sp>
        <p:nvSpPr>
          <p:cNvPr id="88" name="Shape 8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37479436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Font typeface="Arial"/>
              <a:buNone/>
            </a:pPr>
            <a:endParaRPr sz="1100" b="0" i="0" u="none" strike="noStrike" cap="none"/>
          </a:p>
        </p:txBody>
      </p:sp>
      <p:sp>
        <p:nvSpPr>
          <p:cNvPr id="88" name="Shape 8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6007483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Font typeface="Arial"/>
              <a:buNone/>
            </a:pPr>
            <a:endParaRPr sz="1100" b="0" i="0" u="none" strike="noStrike" cap="none"/>
          </a:p>
        </p:txBody>
      </p:sp>
      <p:sp>
        <p:nvSpPr>
          <p:cNvPr id="88" name="Shape 8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35496057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Font typeface="Arial"/>
              <a:buNone/>
            </a:pPr>
            <a:endParaRPr sz="1100" b="0" i="0" u="none" strike="noStrike" cap="none"/>
          </a:p>
        </p:txBody>
      </p:sp>
      <p:sp>
        <p:nvSpPr>
          <p:cNvPr id="88" name="Shape 8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6747785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Font typeface="Arial"/>
              <a:buNone/>
            </a:pPr>
            <a:endParaRPr sz="1100" b="0" i="0" u="none" strike="noStrike" cap="none"/>
          </a:p>
        </p:txBody>
      </p:sp>
      <p:sp>
        <p:nvSpPr>
          <p:cNvPr id="88" name="Shape 8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2598140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Font typeface="Arial"/>
              <a:buNone/>
            </a:pPr>
            <a:endParaRPr sz="1100" b="0" i="0" u="none" strike="noStrike" cap="none"/>
          </a:p>
        </p:txBody>
      </p:sp>
      <p:sp>
        <p:nvSpPr>
          <p:cNvPr id="88" name="Shape 8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9386538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Font typeface="Arial"/>
              <a:buNone/>
            </a:pPr>
            <a:endParaRPr sz="1100" b="0" i="0" u="none" strike="noStrike" cap="none"/>
          </a:p>
        </p:txBody>
      </p:sp>
      <p:sp>
        <p:nvSpPr>
          <p:cNvPr id="88" name="Shape 8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8184182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Font typeface="Arial"/>
              <a:buNone/>
            </a:pPr>
            <a:endParaRPr sz="1100" b="0" i="0" u="none" strike="noStrike" cap="none"/>
          </a:p>
        </p:txBody>
      </p:sp>
      <p:sp>
        <p:nvSpPr>
          <p:cNvPr id="88" name="Shape 8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31693821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Font typeface="Arial"/>
              <a:buNone/>
            </a:pPr>
            <a:endParaRPr sz="1100" b="0" i="0" u="none" strike="noStrike" cap="none"/>
          </a:p>
        </p:txBody>
      </p:sp>
      <p:sp>
        <p:nvSpPr>
          <p:cNvPr id="88" name="Shape 8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6458695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bg>
      <p:bgPr>
        <a:solidFill>
          <a:schemeClr val="lt1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Shape 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Shape 14"/>
          <p:cNvSpPr txBox="1">
            <a:spLocks noGrp="1"/>
          </p:cNvSpPr>
          <p:nvPr>
            <p:ph type="ctrTitle"/>
          </p:nvPr>
        </p:nvSpPr>
        <p:spPr>
          <a:xfrm>
            <a:off x="0" y="1447800"/>
            <a:ext cx="9144000" cy="91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Font typeface="Arial"/>
              <a:buNone/>
              <a:defRPr sz="2400"/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Font typeface="Arial"/>
              <a:buNone/>
              <a:defRPr sz="2400"/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Font typeface="Arial"/>
              <a:buNone/>
              <a:defRPr sz="2400"/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Font typeface="Arial"/>
              <a:buNone/>
              <a:defRPr sz="2400"/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Font typeface="Arial"/>
              <a:buNone/>
              <a:defRPr sz="2400"/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Font typeface="Arial"/>
              <a:buNone/>
              <a:defRPr sz="2400"/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Font typeface="Arial"/>
              <a:buNone/>
              <a:defRPr sz="2400"/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Font typeface="Arial"/>
              <a:buNone/>
              <a:defRPr sz="24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ubTitle" idx="1"/>
          </p:nvPr>
        </p:nvSpPr>
        <p:spPr>
          <a:xfrm>
            <a:off x="0" y="2362200"/>
            <a:ext cx="9144000" cy="63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C00000"/>
              </a:buClr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95250" algn="l" rtl="0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rgbClr val="C00000"/>
              </a:buClr>
              <a:buSzPct val="100000"/>
              <a:buFont typeface="Arial"/>
              <a:buChar char="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215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C00000"/>
              </a:buClr>
              <a:buSzPct val="100000"/>
              <a:buFont typeface="Arial"/>
              <a:buChar char="▪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20320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C00000"/>
              </a:buClr>
              <a:buSzPct val="100000"/>
              <a:buFont typeface="Arial"/>
              <a:buChar char="▪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190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00000"/>
              </a:buClr>
              <a:buSzPct val="100000"/>
              <a:buFont typeface="Arial"/>
              <a:buChar char="▪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190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Narrow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190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Narrow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190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Narrow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190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Narrow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" name="Shape 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3750" y="6001873"/>
            <a:ext cx="585899" cy="585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Shape 17" descr="header-logo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16600" y="6001866"/>
            <a:ext cx="784799" cy="585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Vertical Title and Text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>
            <a:spLocks noGrp="1"/>
          </p:cNvSpPr>
          <p:nvPr>
            <p:ph type="title"/>
          </p:nvPr>
        </p:nvSpPr>
        <p:spPr>
          <a:xfrm rot="5400000">
            <a:off x="4848149" y="2181149"/>
            <a:ext cx="5943599" cy="2190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Font typeface="Arial"/>
              <a:buNone/>
              <a:defRPr sz="1800"/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Font typeface="Arial"/>
              <a:buNone/>
              <a:defRPr sz="1800"/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Font typeface="Arial"/>
              <a:buNone/>
              <a:defRPr sz="1800"/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Font typeface="Arial"/>
              <a:buNone/>
              <a:defRPr sz="1800"/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Font typeface="Arial"/>
              <a:buNone/>
              <a:defRPr sz="1800"/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Font typeface="Arial"/>
              <a:buNone/>
              <a:defRPr sz="1800"/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Font typeface="Arial"/>
              <a:buNone/>
              <a:defRPr sz="1800"/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66" name="Shape 66"/>
          <p:cNvSpPr txBox="1">
            <a:spLocks noGrp="1"/>
          </p:cNvSpPr>
          <p:nvPr>
            <p:ph type="body" idx="1"/>
          </p:nvPr>
        </p:nvSpPr>
        <p:spPr>
          <a:xfrm rot="5400000">
            <a:off x="390449" y="66597"/>
            <a:ext cx="5943599" cy="642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1016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C00000"/>
              </a:buClr>
              <a:buSzPct val="100000"/>
              <a:buFont typeface="Arial"/>
              <a:buChar char="▪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69850" algn="l" rtl="0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rgbClr val="C00000"/>
              </a:buClr>
              <a:buSzPct val="100000"/>
              <a:buFont typeface="Arial"/>
              <a:buChar char="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1905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C00000"/>
              </a:buClr>
              <a:buSzPct val="100000"/>
              <a:buFont typeface="Arial"/>
              <a:buChar char="▪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17780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C00000"/>
              </a:buClr>
              <a:buSzPct val="100000"/>
              <a:buFont typeface="Arial"/>
              <a:buChar char="▪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1651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00000"/>
              </a:buClr>
              <a:buSzPct val="100000"/>
              <a:buFont typeface="Arial"/>
              <a:buChar char="▪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1651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Narrow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1651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Narrow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1651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Narrow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1651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Narrow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sldNum" idx="12"/>
          </p:nvPr>
        </p:nvSpPr>
        <p:spPr>
          <a:xfrm>
            <a:off x="8169275" y="6338180"/>
            <a:ext cx="898499" cy="44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marL="3657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Shape 68"/>
          <p:cNvSpPr txBox="1">
            <a:spLocks noGrp="1"/>
          </p:cNvSpPr>
          <p:nvPr>
            <p:ph type="sldNum" idx="2"/>
          </p:nvPr>
        </p:nvSpPr>
        <p:spPr>
          <a:xfrm>
            <a:off x="8556782" y="6333132"/>
            <a:ext cx="548699" cy="524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 txBox="1">
            <a:spLocks noGrp="1"/>
          </p:cNvSpPr>
          <p:nvPr>
            <p:ph type="dt" idx="10"/>
          </p:nvPr>
        </p:nvSpPr>
        <p:spPr>
          <a:xfrm>
            <a:off x="6113060" y="6173787"/>
            <a:ext cx="2133599" cy="365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title"/>
          </p:nvPr>
        </p:nvSpPr>
        <p:spPr>
          <a:xfrm>
            <a:off x="553641" y="274637"/>
            <a:ext cx="8036700" cy="743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Georgia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Font typeface="Arial"/>
              <a:buNone/>
              <a:defRPr sz="1800"/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Font typeface="Arial"/>
              <a:buNone/>
              <a:defRPr sz="1800"/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Font typeface="Arial"/>
              <a:buNone/>
              <a:defRPr sz="1800"/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Font typeface="Arial"/>
              <a:buNone/>
              <a:defRPr sz="1800"/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Font typeface="Arial"/>
              <a:buNone/>
              <a:defRPr sz="1800"/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Font typeface="Arial"/>
              <a:buNone/>
              <a:defRPr sz="1800"/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body" idx="1"/>
          </p:nvPr>
        </p:nvSpPr>
        <p:spPr>
          <a:xfrm>
            <a:off x="457200" y="1350183"/>
            <a:ext cx="8133300" cy="4526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152400" algn="l" rtl="0">
              <a:lnSpc>
                <a:spcPct val="118181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1333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Noto Sans Symbols"/>
              <a:buChar char="◻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2413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254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254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254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254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254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254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" name="Shape 73"/>
          <p:cNvSpPr txBox="1">
            <a:spLocks noGrp="1"/>
          </p:cNvSpPr>
          <p:nvPr>
            <p:ph type="ftr" idx="11"/>
          </p:nvPr>
        </p:nvSpPr>
        <p:spPr>
          <a:xfrm>
            <a:off x="5694760" y="6173787"/>
            <a:ext cx="2895600" cy="365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" name="Shape 74"/>
          <p:cNvSpPr txBox="1"/>
          <p:nvPr/>
        </p:nvSpPr>
        <p:spPr>
          <a:xfrm>
            <a:off x="1160066" y="6506478"/>
            <a:ext cx="6796500" cy="3650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97"/>
              </a:buClr>
              <a:buSzPct val="25000"/>
              <a:buFont typeface="Arial"/>
              <a:buNone/>
            </a:pPr>
            <a:r>
              <a:rPr lang="en-US" sz="1200" b="0" i="0" u="none" strike="noStrike" cap="none">
                <a:solidFill>
                  <a:srgbClr val="8F9397"/>
                </a:solidFill>
                <a:latin typeface="Arial"/>
                <a:ea typeface="Arial"/>
                <a:cs typeface="Arial"/>
                <a:sym typeface="Arial"/>
              </a:rPr>
              <a:t>SENSITIVE &amp; PRE-DECISIONAL NOT FOR EXTERNAL DISTRIBUTION</a:t>
            </a:r>
          </a:p>
        </p:txBody>
      </p:sp>
      <p:sp>
        <p:nvSpPr>
          <p:cNvPr id="75" name="Shape 75"/>
          <p:cNvSpPr txBox="1"/>
          <p:nvPr/>
        </p:nvSpPr>
        <p:spPr>
          <a:xfrm>
            <a:off x="3261807" y="0"/>
            <a:ext cx="2702399" cy="307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4180F"/>
              </a:buClr>
              <a:buSzPct val="25000"/>
              <a:buFont typeface="Arial"/>
              <a:buNone/>
            </a:pPr>
            <a:r>
              <a:rPr lang="en-US" sz="1400" b="0" i="0" u="none" strike="noStrike" cap="none">
                <a:solidFill>
                  <a:srgbClr val="64180F"/>
                </a:solidFill>
                <a:latin typeface="Arial"/>
                <a:ea typeface="Arial"/>
                <a:cs typeface="Arial"/>
                <a:sym typeface="Arial"/>
              </a:rPr>
              <a:t>DRAFT for discussion only</a:t>
            </a:r>
          </a:p>
        </p:txBody>
      </p:sp>
      <p:pic>
        <p:nvPicPr>
          <p:cNvPr id="76" name="Shape 7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57200" y="5638800"/>
            <a:ext cx="439200" cy="43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Shape 7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48600" y="5560219"/>
            <a:ext cx="864300" cy="664499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Shape 78"/>
          <p:cNvSpPr txBox="1">
            <a:spLocks noGrp="1"/>
          </p:cNvSpPr>
          <p:nvPr>
            <p:ph type="sldNum" idx="12"/>
          </p:nvPr>
        </p:nvSpPr>
        <p:spPr>
          <a:xfrm>
            <a:off x="8556782" y="6333132"/>
            <a:ext cx="548699" cy="524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Shape 79"/>
          <p:cNvSpPr txBox="1">
            <a:spLocks noGrp="1"/>
          </p:cNvSpPr>
          <p:nvPr>
            <p:ph type="sldNum" idx="2"/>
          </p:nvPr>
        </p:nvSpPr>
        <p:spPr>
          <a:xfrm>
            <a:off x="8556782" y="6333132"/>
            <a:ext cx="548699" cy="524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sldNum" idx="12"/>
          </p:nvPr>
        </p:nvSpPr>
        <p:spPr>
          <a:xfrm>
            <a:off x="8169275" y="6338180"/>
            <a:ext cx="898499" cy="44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marL="3657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Shape 46"/>
          <p:cNvSpPr txBox="1">
            <a:spLocks noGrp="1"/>
          </p:cNvSpPr>
          <p:nvPr>
            <p:ph type="sldNum" idx="2"/>
          </p:nvPr>
        </p:nvSpPr>
        <p:spPr>
          <a:xfrm>
            <a:off x="8556782" y="6333132"/>
            <a:ext cx="548699" cy="524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255820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 txBox="1">
            <a:spLocks noGrp="1"/>
          </p:cNvSpPr>
          <p:nvPr>
            <p:ph type="title"/>
          </p:nvPr>
        </p:nvSpPr>
        <p:spPr>
          <a:xfrm>
            <a:off x="457200" y="188247"/>
            <a:ext cx="8229600" cy="668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Font typeface="Arial"/>
              <a:buNone/>
              <a:defRPr sz="1800" b="1"/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Font typeface="Arial"/>
              <a:buNone/>
              <a:defRPr sz="1800" b="1"/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Font typeface="Arial"/>
              <a:buNone/>
              <a:defRPr sz="1800" b="1"/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Font typeface="Arial"/>
              <a:buNone/>
              <a:defRPr sz="1800" b="1"/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Font typeface="Arial"/>
              <a:buNone/>
              <a:defRPr sz="1800" b="1"/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Font typeface="Arial"/>
              <a:buNone/>
              <a:defRPr sz="1800" b="1"/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Font typeface="Arial"/>
              <a:buNone/>
              <a:defRPr sz="1800" b="1"/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Font typeface="Arial"/>
              <a:buNone/>
              <a:defRPr sz="1800" b="1"/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body" idx="1"/>
          </p:nvPr>
        </p:nvSpPr>
        <p:spPr>
          <a:xfrm>
            <a:off x="685800" y="1000166"/>
            <a:ext cx="7772400" cy="472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1270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C00000"/>
              </a:buClr>
              <a:buSzPct val="100000"/>
              <a:buFont typeface="Arial"/>
              <a:buChar char="▪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69850" algn="l" rtl="0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rgbClr val="C00000"/>
              </a:buClr>
              <a:buSzPct val="100000"/>
              <a:buFont typeface="Arial"/>
              <a:buChar char="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1651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C00000"/>
              </a:buClr>
              <a:buSzPct val="100000"/>
              <a:buFont typeface="Arial"/>
              <a:buChar char="▪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15240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C00000"/>
              </a:buClr>
              <a:buSzPct val="100000"/>
              <a:buFont typeface="Arial"/>
              <a:buChar char="▪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1397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00000"/>
              </a:buClr>
              <a:buSzPct val="100000"/>
              <a:buFont typeface="Arial"/>
              <a:buChar char="▪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1397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Narrow"/>
              <a:buChar char="•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1397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Narrow"/>
              <a:buChar char="•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1397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Narrow"/>
              <a:buChar char="•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1397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Narrow"/>
              <a:buChar char="•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sldNum" idx="12"/>
          </p:nvPr>
        </p:nvSpPr>
        <p:spPr>
          <a:xfrm>
            <a:off x="8556782" y="6333132"/>
            <a:ext cx="548699" cy="524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 txBox="1">
            <a:spLocks noGrp="1"/>
          </p:cNvSpPr>
          <p:nvPr>
            <p:ph type="title"/>
          </p:nvPr>
        </p:nvSpPr>
        <p:spPr>
          <a:xfrm>
            <a:off x="722312" y="4406900"/>
            <a:ext cx="7772400" cy="1361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Font typeface="Arial"/>
              <a:buNone/>
              <a:defRPr sz="1800"/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Font typeface="Arial"/>
              <a:buNone/>
              <a:defRPr sz="1800"/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Font typeface="Arial"/>
              <a:buNone/>
              <a:defRPr sz="1800"/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Font typeface="Arial"/>
              <a:buNone/>
              <a:defRPr sz="1800"/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Font typeface="Arial"/>
              <a:buNone/>
              <a:defRPr sz="1800"/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Font typeface="Arial"/>
              <a:buNone/>
              <a:defRPr sz="1800"/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Font typeface="Arial"/>
              <a:buNone/>
              <a:defRPr sz="1800"/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body" idx="1"/>
          </p:nvPr>
        </p:nvSpPr>
        <p:spPr>
          <a:xfrm>
            <a:off x="722312" y="2906709"/>
            <a:ext cx="7772400" cy="1500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 Narrow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 Narrow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 Narrow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 Narrow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sldNum" idx="12"/>
          </p:nvPr>
        </p:nvSpPr>
        <p:spPr>
          <a:xfrm>
            <a:off x="8556782" y="6333132"/>
            <a:ext cx="548699" cy="524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 txBox="1">
            <a:spLocks noGrp="1"/>
          </p:cNvSpPr>
          <p:nvPr>
            <p:ph type="title"/>
          </p:nvPr>
        </p:nvSpPr>
        <p:spPr>
          <a:xfrm>
            <a:off x="457200" y="188247"/>
            <a:ext cx="8229600" cy="668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Font typeface="Arial"/>
              <a:buNone/>
              <a:defRPr sz="1800"/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Font typeface="Arial"/>
              <a:buNone/>
              <a:defRPr sz="1800"/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Font typeface="Arial"/>
              <a:buNone/>
              <a:defRPr sz="1800"/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Font typeface="Arial"/>
              <a:buNone/>
              <a:defRPr sz="1800"/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Font typeface="Arial"/>
              <a:buNone/>
              <a:defRPr sz="1800"/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Font typeface="Arial"/>
              <a:buNone/>
              <a:defRPr sz="1800"/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Font typeface="Arial"/>
              <a:buNone/>
              <a:defRPr sz="1800"/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body" idx="1"/>
          </p:nvPr>
        </p:nvSpPr>
        <p:spPr>
          <a:xfrm>
            <a:off x="1371600" y="1219200"/>
            <a:ext cx="3695699" cy="5029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100000"/>
              <a:buFont typeface="Arial"/>
              <a:buChar char="▪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69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100000"/>
              <a:buFont typeface="Arial"/>
              <a:buChar char="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190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100000"/>
              <a:buFont typeface="Arial"/>
              <a:buChar char="▪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177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100000"/>
              <a:buFont typeface="Arial"/>
              <a:buChar char="▪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165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100000"/>
              <a:buFont typeface="Arial"/>
              <a:buChar char="▪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165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Narrow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165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Narrow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165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Narrow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165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Narrow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body" idx="2"/>
          </p:nvPr>
        </p:nvSpPr>
        <p:spPr>
          <a:xfrm>
            <a:off x="5219700" y="1219200"/>
            <a:ext cx="3695699" cy="5029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100000"/>
              <a:buFont typeface="Arial"/>
              <a:buChar char="▪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69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100000"/>
              <a:buFont typeface="Arial"/>
              <a:buChar char="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190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100000"/>
              <a:buFont typeface="Arial"/>
              <a:buChar char="▪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177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100000"/>
              <a:buFont typeface="Arial"/>
              <a:buChar char="▪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165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100000"/>
              <a:buFont typeface="Arial"/>
              <a:buChar char="▪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165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Narrow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165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Narrow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165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Narrow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165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Narrow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sldNum" idx="12"/>
          </p:nvPr>
        </p:nvSpPr>
        <p:spPr>
          <a:xfrm>
            <a:off x="8169275" y="6338180"/>
            <a:ext cx="898499" cy="44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marL="3657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Shape 31"/>
          <p:cNvSpPr txBox="1">
            <a:spLocks noGrp="1"/>
          </p:cNvSpPr>
          <p:nvPr>
            <p:ph type="sldNum" idx="3"/>
          </p:nvPr>
        </p:nvSpPr>
        <p:spPr>
          <a:xfrm>
            <a:off x="8556782" y="6333132"/>
            <a:ext cx="548699" cy="524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57200" y="188247"/>
            <a:ext cx="8229600" cy="668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Font typeface="Arial"/>
              <a:buNone/>
              <a:defRPr sz="1800"/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Font typeface="Arial"/>
              <a:buNone/>
              <a:defRPr sz="1800"/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Font typeface="Arial"/>
              <a:buNone/>
              <a:defRPr sz="1800"/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Font typeface="Arial"/>
              <a:buNone/>
              <a:defRPr sz="1800"/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Font typeface="Arial"/>
              <a:buNone/>
              <a:defRPr sz="1800"/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Font typeface="Arial"/>
              <a:buNone/>
              <a:defRPr sz="1800"/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Font typeface="Arial"/>
              <a:buNone/>
              <a:defRPr sz="1800"/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body" idx="1"/>
          </p:nvPr>
        </p:nvSpPr>
        <p:spPr>
          <a:xfrm>
            <a:off x="457200" y="1535111"/>
            <a:ext cx="4040099" cy="639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 Narrow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 Narrow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 Narrow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 Narrow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body" idx="2"/>
          </p:nvPr>
        </p:nvSpPr>
        <p:spPr>
          <a:xfrm>
            <a:off x="457200" y="2174874"/>
            <a:ext cx="4040099" cy="3951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100000"/>
              <a:buFont typeface="Arial"/>
              <a:buChar char="▪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69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100000"/>
              <a:buFont typeface="Arial"/>
              <a:buChar char="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190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100000"/>
              <a:buFont typeface="Arial"/>
              <a:buChar char="▪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177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100000"/>
              <a:buFont typeface="Arial"/>
              <a:buChar char="▪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165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100000"/>
              <a:buFont typeface="Arial"/>
              <a:buChar char="▪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165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Narrow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165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Narrow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165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Narrow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165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Narrow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body" idx="3"/>
          </p:nvPr>
        </p:nvSpPr>
        <p:spPr>
          <a:xfrm>
            <a:off x="4645025" y="1535111"/>
            <a:ext cx="4041900" cy="639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 Narrow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 Narrow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 Narrow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 Narrow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body" idx="4"/>
          </p:nvPr>
        </p:nvSpPr>
        <p:spPr>
          <a:xfrm>
            <a:off x="4645025" y="2174874"/>
            <a:ext cx="4041900" cy="3951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100000"/>
              <a:buFont typeface="Arial"/>
              <a:buChar char="▪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69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100000"/>
              <a:buFont typeface="Arial"/>
              <a:buChar char="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190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100000"/>
              <a:buFont typeface="Arial"/>
              <a:buChar char="▪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177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100000"/>
              <a:buFont typeface="Arial"/>
              <a:buChar char="▪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165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100000"/>
              <a:buFont typeface="Arial"/>
              <a:buChar char="▪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165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Narrow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165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Narrow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165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Narrow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165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Narrow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ldNum" idx="12"/>
          </p:nvPr>
        </p:nvSpPr>
        <p:spPr>
          <a:xfrm>
            <a:off x="8169275" y="6338180"/>
            <a:ext cx="898499" cy="44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marL="3657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Shape 39"/>
          <p:cNvSpPr txBox="1">
            <a:spLocks noGrp="1"/>
          </p:cNvSpPr>
          <p:nvPr>
            <p:ph type="sldNum" idx="5"/>
          </p:nvPr>
        </p:nvSpPr>
        <p:spPr>
          <a:xfrm>
            <a:off x="8556782" y="6333132"/>
            <a:ext cx="548699" cy="524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 txBox="1">
            <a:spLocks noGrp="1"/>
          </p:cNvSpPr>
          <p:nvPr>
            <p:ph type="title"/>
          </p:nvPr>
        </p:nvSpPr>
        <p:spPr>
          <a:xfrm>
            <a:off x="457200" y="188247"/>
            <a:ext cx="8229600" cy="668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Font typeface="Arial"/>
              <a:buNone/>
              <a:defRPr sz="1800"/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Font typeface="Arial"/>
              <a:buNone/>
              <a:defRPr sz="1800"/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Font typeface="Arial"/>
              <a:buNone/>
              <a:defRPr sz="1800"/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Font typeface="Arial"/>
              <a:buNone/>
              <a:defRPr sz="1800"/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Font typeface="Arial"/>
              <a:buNone/>
              <a:defRPr sz="1800"/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Font typeface="Arial"/>
              <a:buNone/>
              <a:defRPr sz="1800"/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Font typeface="Arial"/>
              <a:buNone/>
              <a:defRPr sz="1800"/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sldNum" idx="12"/>
          </p:nvPr>
        </p:nvSpPr>
        <p:spPr>
          <a:xfrm>
            <a:off x="8169275" y="6338180"/>
            <a:ext cx="898499" cy="44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marL="3657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Shape 43"/>
          <p:cNvSpPr txBox="1">
            <a:spLocks noGrp="1"/>
          </p:cNvSpPr>
          <p:nvPr>
            <p:ph type="sldNum" idx="2"/>
          </p:nvPr>
        </p:nvSpPr>
        <p:spPr>
          <a:xfrm>
            <a:off x="8556782" y="6333132"/>
            <a:ext cx="548699" cy="524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 txBox="1">
            <a:spLocks noGrp="1"/>
          </p:cNvSpPr>
          <p:nvPr>
            <p:ph type="title"/>
          </p:nvPr>
        </p:nvSpPr>
        <p:spPr>
          <a:xfrm>
            <a:off x="457200" y="273048"/>
            <a:ext cx="3008399" cy="1161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Font typeface="Arial"/>
              <a:buNone/>
              <a:defRPr sz="1800"/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Font typeface="Arial"/>
              <a:buNone/>
              <a:defRPr sz="1800"/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Font typeface="Arial"/>
              <a:buNone/>
              <a:defRPr sz="1800"/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Font typeface="Arial"/>
              <a:buNone/>
              <a:defRPr sz="1800"/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Font typeface="Arial"/>
              <a:buNone/>
              <a:defRPr sz="1800"/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Font typeface="Arial"/>
              <a:buNone/>
              <a:defRPr sz="1800"/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Font typeface="Arial"/>
              <a:buNone/>
              <a:defRPr sz="1800"/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body" idx="1"/>
          </p:nvPr>
        </p:nvSpPr>
        <p:spPr>
          <a:xfrm>
            <a:off x="3575050" y="273047"/>
            <a:ext cx="5111699" cy="585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100000"/>
              <a:buFont typeface="Arial"/>
              <a:buChar char="▪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69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100000"/>
              <a:buFont typeface="Arial"/>
              <a:buChar char="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190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100000"/>
              <a:buFont typeface="Arial"/>
              <a:buChar char="▪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177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100000"/>
              <a:buFont typeface="Arial"/>
              <a:buChar char="▪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165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100000"/>
              <a:buFont typeface="Arial"/>
              <a:buChar char="▪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165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Narrow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165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Narrow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165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Narrow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165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Narrow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99" cy="4691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 Narrow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 Narrow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 Narrow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 Narrow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sldNum" idx="12"/>
          </p:nvPr>
        </p:nvSpPr>
        <p:spPr>
          <a:xfrm>
            <a:off x="8169275" y="6338180"/>
            <a:ext cx="898499" cy="44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marL="3657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Shape 52"/>
          <p:cNvSpPr txBox="1">
            <a:spLocks noGrp="1"/>
          </p:cNvSpPr>
          <p:nvPr>
            <p:ph type="sldNum" idx="3"/>
          </p:nvPr>
        </p:nvSpPr>
        <p:spPr>
          <a:xfrm>
            <a:off x="8556782" y="6333132"/>
            <a:ext cx="548699" cy="524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399" cy="566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Font typeface="Arial"/>
              <a:buNone/>
              <a:defRPr sz="1800"/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Font typeface="Arial"/>
              <a:buNone/>
              <a:defRPr sz="1800"/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Font typeface="Arial"/>
              <a:buNone/>
              <a:defRPr sz="1800"/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Font typeface="Arial"/>
              <a:buNone/>
              <a:defRPr sz="1800"/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Font typeface="Arial"/>
              <a:buNone/>
              <a:defRPr sz="1800"/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Font typeface="Arial"/>
              <a:buNone/>
              <a:defRPr sz="1800"/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Font typeface="Arial"/>
              <a:buNone/>
              <a:defRPr sz="1800"/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55" name="Shape 55"/>
          <p:cNvSpPr>
            <a:spLocks noGrp="1"/>
          </p:cNvSpPr>
          <p:nvPr>
            <p:ph type="pic" idx="2"/>
          </p:nvPr>
        </p:nvSpPr>
        <p:spPr>
          <a:xfrm>
            <a:off x="1792288" y="612774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342900" marR="0" lvl="0" indent="-76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69850" algn="l" rtl="0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rgbClr val="C00000"/>
              </a:buClr>
              <a:buSzPct val="100000"/>
              <a:buFont typeface="Arial"/>
              <a:buChar char="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1905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C00000"/>
              </a:buClr>
              <a:buSzPct val="100000"/>
              <a:buFont typeface="Arial"/>
              <a:buChar char="▪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17780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C00000"/>
              </a:buClr>
              <a:buSzPct val="100000"/>
              <a:buFont typeface="Arial"/>
              <a:buChar char="▪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1651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00000"/>
              </a:buClr>
              <a:buSzPct val="100000"/>
              <a:buFont typeface="Arial"/>
              <a:buChar char="▪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1651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Narrow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1651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Narrow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1651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Narrow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1651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Narrow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body" idx="1"/>
          </p:nvPr>
        </p:nvSpPr>
        <p:spPr>
          <a:xfrm>
            <a:off x="1792288" y="5367337"/>
            <a:ext cx="5486399" cy="804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 Narrow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 Narrow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 Narrow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 Narrow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sldNum" idx="12"/>
          </p:nvPr>
        </p:nvSpPr>
        <p:spPr>
          <a:xfrm>
            <a:off x="8169275" y="6338180"/>
            <a:ext cx="898499" cy="44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marL="3657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Shape 58"/>
          <p:cNvSpPr txBox="1">
            <a:spLocks noGrp="1"/>
          </p:cNvSpPr>
          <p:nvPr>
            <p:ph type="sldNum" idx="3"/>
          </p:nvPr>
        </p:nvSpPr>
        <p:spPr>
          <a:xfrm>
            <a:off x="8556782" y="6333132"/>
            <a:ext cx="548699" cy="524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itle and Vertical Text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457200" y="188247"/>
            <a:ext cx="8229600" cy="668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Font typeface="Arial"/>
              <a:buNone/>
              <a:defRPr sz="1800"/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Font typeface="Arial"/>
              <a:buNone/>
              <a:defRPr sz="1800"/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Font typeface="Arial"/>
              <a:buNone/>
              <a:defRPr sz="1800"/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Font typeface="Arial"/>
              <a:buNone/>
              <a:defRPr sz="1800"/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Font typeface="Arial"/>
              <a:buNone/>
              <a:defRPr sz="1800"/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Font typeface="Arial"/>
              <a:buNone/>
              <a:defRPr sz="1800"/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Font typeface="Arial"/>
              <a:buNone/>
              <a:defRPr sz="1800"/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 rot="5400000">
            <a:off x="2362199" y="152399"/>
            <a:ext cx="4419599" cy="7772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1016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C00000"/>
              </a:buClr>
              <a:buSzPct val="100000"/>
              <a:buFont typeface="Arial"/>
              <a:buChar char="▪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69850" algn="l" rtl="0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rgbClr val="C00000"/>
              </a:buClr>
              <a:buSzPct val="100000"/>
              <a:buFont typeface="Arial"/>
              <a:buChar char="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1905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C00000"/>
              </a:buClr>
              <a:buSzPct val="100000"/>
              <a:buFont typeface="Arial"/>
              <a:buChar char="▪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17780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C00000"/>
              </a:buClr>
              <a:buSzPct val="100000"/>
              <a:buFont typeface="Arial"/>
              <a:buChar char="▪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1651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00000"/>
              </a:buClr>
              <a:buSzPct val="100000"/>
              <a:buFont typeface="Arial"/>
              <a:buChar char="▪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1651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Narrow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1651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Narrow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1651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Narrow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1651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Narrow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sldNum" idx="12"/>
          </p:nvPr>
        </p:nvSpPr>
        <p:spPr>
          <a:xfrm>
            <a:off x="8169275" y="6338180"/>
            <a:ext cx="898499" cy="44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marL="3657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Shape 63"/>
          <p:cNvSpPr txBox="1">
            <a:spLocks noGrp="1"/>
          </p:cNvSpPr>
          <p:nvPr>
            <p:ph type="sldNum" idx="2"/>
          </p:nvPr>
        </p:nvSpPr>
        <p:spPr>
          <a:xfrm>
            <a:off x="8556782" y="6333132"/>
            <a:ext cx="548699" cy="524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hape 6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0" y="0"/>
            <a:ext cx="9144000" cy="32829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685800" y="1219200"/>
            <a:ext cx="7772400" cy="4419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1016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C00000"/>
              </a:buClr>
              <a:buSzPct val="100000"/>
              <a:buFont typeface="Arial"/>
              <a:buChar char="▪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69850" algn="l" rtl="0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rgbClr val="C00000"/>
              </a:buClr>
              <a:buSzPct val="100000"/>
              <a:buFont typeface="Arial"/>
              <a:buChar char="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1905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C00000"/>
              </a:buClr>
              <a:buSzPct val="100000"/>
              <a:buFont typeface="Arial"/>
              <a:buChar char="▪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17780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C00000"/>
              </a:buClr>
              <a:buSzPct val="100000"/>
              <a:buFont typeface="Arial"/>
              <a:buChar char="▪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1651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00000"/>
              </a:buClr>
              <a:buSzPct val="100000"/>
              <a:buFont typeface="Arial"/>
              <a:buChar char="▪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1651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Narrow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1651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Narrow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1651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Narrow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1651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Narrow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title"/>
          </p:nvPr>
        </p:nvSpPr>
        <p:spPr>
          <a:xfrm>
            <a:off x="457200" y="188247"/>
            <a:ext cx="8229600" cy="668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Font typeface="Arial"/>
              <a:buNone/>
              <a:defRPr sz="1800"/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Font typeface="Arial"/>
              <a:buNone/>
              <a:defRPr sz="1800"/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Font typeface="Arial"/>
              <a:buNone/>
              <a:defRPr sz="1800"/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Font typeface="Arial"/>
              <a:buNone/>
              <a:defRPr sz="1800"/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Font typeface="Arial"/>
              <a:buNone/>
              <a:defRPr sz="1800"/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Font typeface="Arial"/>
              <a:buNone/>
              <a:defRPr sz="1800"/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Font typeface="Arial"/>
              <a:buNone/>
              <a:defRPr sz="1800"/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Font typeface="Arial"/>
              <a:buNone/>
              <a:defRPr sz="1800"/>
            </a:lvl9pPr>
          </a:lstStyle>
          <a:p>
            <a:endParaRPr/>
          </a:p>
        </p:txBody>
      </p:sp>
      <p:pic>
        <p:nvPicPr>
          <p:cNvPr id="9" name="Shape 9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354100" y="5827060"/>
            <a:ext cx="585899" cy="585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Shape 10" descr="header-logo.png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7988050" y="5827050"/>
            <a:ext cx="784799" cy="585899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Shape 11"/>
          <p:cNvSpPr txBox="1">
            <a:spLocks noGrp="1"/>
          </p:cNvSpPr>
          <p:nvPr>
            <p:ph type="sldNum" idx="12"/>
          </p:nvPr>
        </p:nvSpPr>
        <p:spPr>
          <a:xfrm>
            <a:off x="8556782" y="6333132"/>
            <a:ext cx="548699" cy="524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ct val="25000"/>
              <a:buFont typeface="Arial"/>
              <a:buNone/>
            </a:pPr>
            <a:fld id="{00000000-1234-1234-1234-123412341234}" type="slidenum">
              <a:rPr lang="en-US" sz="1300" b="0" i="0" u="none" strike="noStrike" cap="non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300" b="0" i="0" u="none" strike="noStrike" cap="none">
              <a:solidFill>
                <a:srgbClr val="99999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Macro-Enabled_Worksheet1.xlsm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34.png"/><Relationship Id="rId4" Type="http://schemas.openxmlformats.org/officeDocument/2006/relationships/image" Target="../media/image33.wmf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ocialresearchmethods.net/kb/index.php" TargetMode="External"/><Relationship Id="rId3" Type="http://schemas.openxmlformats.org/officeDocument/2006/relationships/hyperlink" Target="https://docs.python.org/3/reference/index.html" TargetMode="External"/><Relationship Id="rId7" Type="http://schemas.openxmlformats.org/officeDocument/2006/relationships/hyperlink" Target="http://www.statisticshowto.com/statistics-basics/" TargetMode="External"/><Relationship Id="rId2" Type="http://schemas.openxmlformats.org/officeDocument/2006/relationships/hyperlink" Target="https://www.python.org/doc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atplotlib.org/index.html" TargetMode="External"/><Relationship Id="rId5" Type="http://schemas.openxmlformats.org/officeDocument/2006/relationships/hyperlink" Target="https://github.com/jakevdp/WhirlwindTourOfPython/" TargetMode="External"/><Relationship Id="rId4" Type="http://schemas.openxmlformats.org/officeDocument/2006/relationships/hyperlink" Target="http://www.oreilly.com/programming/free/a-whirlwind-tour-of-python.csp" TargetMode="External"/><Relationship Id="rId9" Type="http://schemas.openxmlformats.org/officeDocument/2006/relationships/hyperlink" Target="http://online.stanford.edu/course/probability-and-statistics-self-paced" TargetMode="Externa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/>
          <p:nvPr/>
        </p:nvSpPr>
        <p:spPr>
          <a:xfrm>
            <a:off x="1371600" y="1981200"/>
            <a:ext cx="6400799" cy="12002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3561"/>
              </a:buClr>
              <a:buSzPct val="25000"/>
              <a:buFont typeface="Arial"/>
              <a:buNone/>
            </a:pPr>
            <a:r>
              <a:rPr lang="en-US" sz="3600" b="1" i="0" u="none" strike="noStrike" cap="none" dirty="0">
                <a:solidFill>
                  <a:srgbClr val="0E3561"/>
                </a:solidFill>
                <a:latin typeface="Arial"/>
                <a:ea typeface="Arial"/>
                <a:cs typeface="Arial"/>
                <a:sym typeface="Arial"/>
              </a:rPr>
              <a:t>Statistical Thinking with </a:t>
            </a:r>
            <a:r>
              <a:rPr lang="en-US" sz="3600" b="1" i="0" u="none" strike="noStrike" cap="none" dirty="0" smtClean="0">
                <a:solidFill>
                  <a:srgbClr val="0E3561"/>
                </a:solidFill>
                <a:latin typeface="Arial"/>
                <a:ea typeface="Arial"/>
                <a:cs typeface="Arial"/>
                <a:sym typeface="Arial"/>
              </a:rPr>
              <a:t>Python Part 1</a:t>
            </a:r>
            <a:endParaRPr lang="en-US" sz="4800" b="1" i="0" u="none" strike="noStrike" cap="none" dirty="0">
              <a:solidFill>
                <a:srgbClr val="0E356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Shape 85"/>
          <p:cNvSpPr txBox="1"/>
          <p:nvPr/>
        </p:nvSpPr>
        <p:spPr>
          <a:xfrm>
            <a:off x="304800" y="2895600"/>
            <a:ext cx="8643899" cy="1008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2400" b="1" dirty="0"/>
              <a:t>Spring</a:t>
            </a:r>
            <a:r>
              <a:rPr lang="en-US" sz="2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2018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b="1" dirty="0" smtClean="0">
                <a:solidFill>
                  <a:schemeClr val="bg2"/>
                </a:solidFill>
              </a:rPr>
              <a:t>Statistics and Probability </a:t>
            </a:r>
            <a:endParaRPr lang="en-US" sz="2400" b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69967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>
            <a:spLocks noGrp="1"/>
          </p:cNvSpPr>
          <p:nvPr>
            <p:ph type="title"/>
          </p:nvPr>
        </p:nvSpPr>
        <p:spPr>
          <a:xfrm>
            <a:off x="457200" y="190500"/>
            <a:ext cx="8229600" cy="10667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3000" b="1" i="0" u="none" strike="noStrike" cap="none" dirty="0" smtClean="0">
                <a:solidFill>
                  <a:srgbClr val="00467F"/>
                </a:solidFill>
                <a:latin typeface="Arial"/>
                <a:ea typeface="Arial"/>
                <a:cs typeface="Arial"/>
                <a:sym typeface="Arial"/>
              </a:rPr>
              <a:t>What is Probability?</a:t>
            </a:r>
            <a:endParaRPr lang="en-US" sz="3000" b="1" i="0" u="none" strike="noStrike" cap="none" dirty="0">
              <a:solidFill>
                <a:srgbClr val="0046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1260230" y="1371600"/>
            <a:ext cx="6893170" cy="14097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114300" lvl="0" indent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None/>
            </a:pPr>
            <a:r>
              <a:rPr lang="en-US" b="1" i="1" dirty="0" smtClean="0">
                <a:solidFill>
                  <a:schemeClr val="dk1"/>
                </a:solidFill>
              </a:rPr>
              <a:t>The </a:t>
            </a:r>
            <a:r>
              <a:rPr lang="en-US" b="1" i="1" dirty="0">
                <a:solidFill>
                  <a:schemeClr val="dk1"/>
                </a:solidFill>
              </a:rPr>
              <a:t>extent to which an event is likely to occur, measured by the ratio of the favorable cases to the whole number of cases possible</a:t>
            </a:r>
            <a:endParaRPr lang="en-US" b="1" i="1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Shape 92"/>
          <p:cNvSpPr txBox="1">
            <a:spLocks noGrp="1"/>
          </p:cNvSpPr>
          <p:nvPr>
            <p:ph type="sldNum" idx="12"/>
          </p:nvPr>
        </p:nvSpPr>
        <p:spPr>
          <a:xfrm>
            <a:off x="8610600" y="6172200"/>
            <a:ext cx="533399" cy="5333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11</a:t>
            </a:fld>
            <a:endParaRPr lang="en-US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5661" y="2087246"/>
            <a:ext cx="4712677" cy="2378703"/>
          </a:xfrm>
          <a:prstGeom prst="rect">
            <a:avLst/>
          </a:prstGeom>
        </p:spPr>
      </p:pic>
      <p:sp>
        <p:nvSpPr>
          <p:cNvPr id="7" name="Shape 91"/>
          <p:cNvSpPr txBox="1">
            <a:spLocks/>
          </p:cNvSpPr>
          <p:nvPr/>
        </p:nvSpPr>
        <p:spPr>
          <a:xfrm>
            <a:off x="1395046" y="4648200"/>
            <a:ext cx="6623538" cy="163243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342900" marR="0" lvl="0" indent="1270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C00000"/>
              </a:buClr>
              <a:buSzPct val="100000"/>
              <a:buFont typeface="Arial"/>
              <a:buChar char="▪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69850" algn="l" rtl="0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rgbClr val="C00000"/>
              </a:buClr>
              <a:buSzPct val="100000"/>
              <a:buFont typeface="Arial"/>
              <a:buChar char="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1651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C00000"/>
              </a:buClr>
              <a:buSzPct val="100000"/>
              <a:buFont typeface="Arial"/>
              <a:buChar char="▪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15240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C00000"/>
              </a:buClr>
              <a:buSzPct val="100000"/>
              <a:buFont typeface="Arial"/>
              <a:buChar char="▪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1397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00000"/>
              </a:buClr>
              <a:buSzPct val="100000"/>
              <a:buFont typeface="Arial"/>
              <a:buChar char="▪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1397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Narrow"/>
              <a:buChar char="•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1397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Narrow"/>
              <a:buChar char="•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1397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Narrow"/>
              <a:buChar char="•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1397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Narrow"/>
              <a:buChar char="•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</a:pPr>
            <a:r>
              <a:rPr lang="en-US" b="1" i="1" dirty="0" smtClean="0">
                <a:solidFill>
                  <a:schemeClr val="dk1"/>
                </a:solidFill>
              </a:rPr>
              <a:t>P(A or B) = P(A) + P(B)             P(A &amp; B) = P(A) * P(B)</a:t>
            </a:r>
          </a:p>
          <a:p>
            <a:pPr marL="114300" indent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</a:pPr>
            <a:r>
              <a:rPr lang="en-US" b="1" i="1" dirty="0" smtClean="0">
                <a:solidFill>
                  <a:schemeClr val="dk1"/>
                </a:solidFill>
              </a:rPr>
              <a:t>Example: </a:t>
            </a:r>
          </a:p>
          <a:p>
            <a:pPr marL="114300" indent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US" b="1" i="1" dirty="0">
                <a:solidFill>
                  <a:schemeClr val="dk1"/>
                </a:solidFill>
              </a:rPr>
              <a:t>	</a:t>
            </a:r>
            <a:r>
              <a:rPr lang="en-US" b="1" i="1" dirty="0" smtClean="0">
                <a:solidFill>
                  <a:schemeClr val="dk1"/>
                </a:solidFill>
              </a:rPr>
              <a:t>Fair coin: two equal possibilities </a:t>
            </a:r>
          </a:p>
          <a:p>
            <a:pPr marL="114300" indent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US" b="1" i="1" dirty="0">
                <a:solidFill>
                  <a:schemeClr val="dk1"/>
                </a:solidFill>
              </a:rPr>
              <a:t>	</a:t>
            </a:r>
            <a:r>
              <a:rPr lang="en-US" b="1" i="1" dirty="0" smtClean="0">
                <a:solidFill>
                  <a:schemeClr val="dk1"/>
                </a:solidFill>
              </a:rPr>
              <a:t>P(Head) = P(Tail) = 1/2	</a:t>
            </a:r>
          </a:p>
          <a:p>
            <a:pPr marL="114300" indent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None/>
            </a:pPr>
            <a:r>
              <a:rPr lang="en-US" b="1" i="1" dirty="0">
                <a:solidFill>
                  <a:schemeClr val="dk1"/>
                </a:solidFill>
              </a:rPr>
              <a:t>	</a:t>
            </a:r>
            <a:r>
              <a:rPr lang="en-US" b="1" i="1" dirty="0" smtClean="0">
                <a:solidFill>
                  <a:schemeClr val="dk1"/>
                </a:solidFill>
              </a:rPr>
              <a:t>Probability of Head after Tail = 1/2 * 1/2 = </a:t>
            </a:r>
            <a:r>
              <a:rPr lang="en-US" b="1" i="1" dirty="0" smtClean="0">
                <a:solidFill>
                  <a:schemeClr val="dk1"/>
                </a:solidFill>
              </a:rPr>
              <a:t>1/4</a:t>
            </a:r>
            <a:endParaRPr lang="en-US" b="1" i="1" dirty="0" smtClean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15921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>
            <a:spLocks noGrp="1"/>
          </p:cNvSpPr>
          <p:nvPr>
            <p:ph type="title"/>
          </p:nvPr>
        </p:nvSpPr>
        <p:spPr>
          <a:xfrm>
            <a:off x="457200" y="190500"/>
            <a:ext cx="8229600" cy="10667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3000" b="1" i="0" u="none" strike="noStrike" cap="none" dirty="0" smtClean="0">
                <a:solidFill>
                  <a:srgbClr val="00467F"/>
                </a:solidFill>
                <a:latin typeface="Arial"/>
                <a:ea typeface="Arial"/>
                <a:cs typeface="Arial"/>
                <a:sym typeface="Arial"/>
              </a:rPr>
              <a:t>Probability </a:t>
            </a:r>
            <a:r>
              <a:rPr lang="en-US" sz="3000" b="1" i="0" u="none" strike="noStrike" cap="none" smtClean="0">
                <a:solidFill>
                  <a:srgbClr val="00467F"/>
                </a:solidFill>
                <a:latin typeface="Arial"/>
                <a:ea typeface="Arial"/>
                <a:cs typeface="Arial"/>
                <a:sym typeface="Arial"/>
              </a:rPr>
              <a:t>and Statistics</a:t>
            </a:r>
            <a:r>
              <a:rPr lang="en-US" sz="3000">
                <a:solidFill>
                  <a:srgbClr val="00467F"/>
                </a:solidFill>
              </a:rPr>
              <a:t/>
            </a:r>
            <a:br>
              <a:rPr lang="en-US" sz="3000">
                <a:solidFill>
                  <a:srgbClr val="00467F"/>
                </a:solidFill>
              </a:rPr>
            </a:br>
            <a:r>
              <a:rPr lang="en-US" sz="3000" smtClean="0">
                <a:solidFill>
                  <a:srgbClr val="00467F"/>
                </a:solidFill>
              </a:rPr>
              <a:t>Where is the connection?</a:t>
            </a:r>
            <a:endParaRPr lang="en-US" sz="3000" b="1" i="0" u="none" strike="noStrike" cap="none" dirty="0">
              <a:solidFill>
                <a:srgbClr val="0046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1600200" y="1981200"/>
            <a:ext cx="6623538" cy="14097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114300" lvl="0" indent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None/>
            </a:pPr>
            <a:r>
              <a:rPr lang="en-US" b="1" i="1" dirty="0" smtClean="0">
                <a:solidFill>
                  <a:srgbClr val="0070C0"/>
                </a:solidFill>
              </a:rPr>
              <a:t>A (very) facilitated explanation:</a:t>
            </a:r>
          </a:p>
          <a:p>
            <a:pPr marL="457200" lvl="0" indent="-34290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</a:pPr>
            <a:r>
              <a:rPr lang="en-US" b="1" i="1" dirty="0" smtClean="0">
                <a:solidFill>
                  <a:schemeClr val="dk1"/>
                </a:solidFill>
              </a:rPr>
              <a:t>Probability: from model to data distribution (create/analyze a model and predict an outcome)</a:t>
            </a:r>
          </a:p>
          <a:p>
            <a:pPr marL="457200" lvl="0" indent="-34290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</a:pPr>
            <a:r>
              <a:rPr lang="en-US" b="1" i="1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Statistics: from data distribution to model (what effects the outcome)</a:t>
            </a:r>
          </a:p>
          <a:p>
            <a:pPr marL="457200" indent="-34290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</a:pPr>
            <a:r>
              <a:rPr lang="en-US" b="1" i="1" dirty="0" smtClean="0">
                <a:solidFill>
                  <a:schemeClr val="dk1"/>
                </a:solidFill>
              </a:rPr>
              <a:t>Connection – math behind models and data distribution</a:t>
            </a:r>
            <a:endParaRPr lang="en-US" b="1" i="1" dirty="0">
              <a:solidFill>
                <a:schemeClr val="dk1"/>
              </a:solidFill>
            </a:endParaRPr>
          </a:p>
          <a:p>
            <a:pPr marL="857250" lvl="1" indent="-34290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</a:pPr>
            <a:endParaRPr lang="en-US" b="1" i="1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Shape 92"/>
          <p:cNvSpPr txBox="1">
            <a:spLocks noGrp="1"/>
          </p:cNvSpPr>
          <p:nvPr>
            <p:ph type="sldNum" idx="12"/>
          </p:nvPr>
        </p:nvSpPr>
        <p:spPr>
          <a:xfrm>
            <a:off x="8610600" y="6172200"/>
            <a:ext cx="533399" cy="5333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12</a:t>
            </a:fld>
            <a:endParaRPr lang="en-US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0" y="3733800"/>
            <a:ext cx="5118755" cy="2038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4299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>
            <a:spLocks noGrp="1"/>
          </p:cNvSpPr>
          <p:nvPr>
            <p:ph type="title"/>
          </p:nvPr>
        </p:nvSpPr>
        <p:spPr>
          <a:xfrm>
            <a:off x="457200" y="190500"/>
            <a:ext cx="8229600" cy="10667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3000" b="1" i="0" u="none" strike="noStrike" cap="none" dirty="0" smtClean="0">
                <a:solidFill>
                  <a:srgbClr val="00467F"/>
                </a:solidFill>
                <a:latin typeface="Arial"/>
                <a:ea typeface="Arial"/>
                <a:cs typeface="Arial"/>
                <a:sym typeface="Arial"/>
              </a:rPr>
              <a:t>Exploratory Data Analysis</a:t>
            </a:r>
            <a:endParaRPr lang="en-US" sz="3000" b="1" i="0" u="none" strike="noStrike" cap="none" dirty="0">
              <a:solidFill>
                <a:srgbClr val="0046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1371600" y="1981200"/>
            <a:ext cx="6981750" cy="40386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400050" indent="-285750">
              <a:lnSpc>
                <a:spcPct val="90000"/>
              </a:lnSpc>
              <a:spcBef>
                <a:spcPts val="1000"/>
              </a:spcBef>
            </a:pPr>
            <a:r>
              <a:rPr lang="en-US" b="1" i="1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Examine distribution of variables</a:t>
            </a:r>
          </a:p>
          <a:p>
            <a:pPr marL="857250" lvl="1" indent="-342900">
              <a:lnSpc>
                <a:spcPct val="90000"/>
              </a:lnSpc>
              <a:spcBef>
                <a:spcPts val="1000"/>
              </a:spcBef>
            </a:pPr>
            <a:r>
              <a:rPr lang="en-US" b="1" i="1" dirty="0" smtClean="0">
                <a:solidFill>
                  <a:schemeClr val="dk1"/>
                </a:solidFill>
              </a:rPr>
              <a:t>What values variables can take</a:t>
            </a:r>
          </a:p>
          <a:p>
            <a:pPr marL="857250" lvl="1" indent="-342900">
              <a:lnSpc>
                <a:spcPct val="90000"/>
              </a:lnSpc>
              <a:spcBef>
                <a:spcPts val="1000"/>
              </a:spcBef>
            </a:pPr>
            <a:r>
              <a:rPr lang="en-US" b="1" i="1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How often they take those values</a:t>
            </a:r>
            <a:endParaRPr lang="en-US" b="1" i="1" dirty="0" smtClean="0">
              <a:solidFill>
                <a:schemeClr val="dk1"/>
              </a:solidFill>
            </a:endParaRPr>
          </a:p>
          <a:p>
            <a:pPr marL="457200" indent="-342900">
              <a:lnSpc>
                <a:spcPct val="90000"/>
              </a:lnSpc>
              <a:spcBef>
                <a:spcPts val="1000"/>
              </a:spcBef>
            </a:pPr>
            <a:r>
              <a:rPr lang="en-US" b="1" i="1" dirty="0" smtClean="0">
                <a:solidFill>
                  <a:schemeClr val="dk1"/>
                </a:solidFill>
              </a:rPr>
              <a:t>Establish hierarchies for categorical variables (dimensions)</a:t>
            </a:r>
          </a:p>
          <a:p>
            <a:pPr marL="457200" indent="-342900">
              <a:lnSpc>
                <a:spcPct val="90000"/>
              </a:lnSpc>
              <a:spcBef>
                <a:spcPts val="1000"/>
              </a:spcBef>
            </a:pPr>
            <a:r>
              <a:rPr lang="en-US" b="1" i="1" dirty="0" smtClean="0">
                <a:solidFill>
                  <a:schemeClr val="dk1"/>
                </a:solidFill>
              </a:rPr>
              <a:t>Compute descriptive statistics (for numeric variables)</a:t>
            </a:r>
          </a:p>
          <a:p>
            <a:pPr marL="457200" indent="-342900">
              <a:lnSpc>
                <a:spcPct val="90000"/>
              </a:lnSpc>
              <a:spcBef>
                <a:spcPts val="1000"/>
              </a:spcBef>
            </a:pPr>
            <a:r>
              <a:rPr lang="en-US" b="1" i="1" dirty="0" smtClean="0">
                <a:solidFill>
                  <a:schemeClr val="dk1"/>
                </a:solidFill>
              </a:rPr>
              <a:t>Visualize with plots</a:t>
            </a:r>
          </a:p>
          <a:p>
            <a:pPr marL="857250" lvl="1" indent="-342900">
              <a:lnSpc>
                <a:spcPct val="90000"/>
              </a:lnSpc>
              <a:spcBef>
                <a:spcPts val="1000"/>
              </a:spcBef>
            </a:pPr>
            <a:r>
              <a:rPr lang="en-US" b="1" i="1" dirty="0">
                <a:solidFill>
                  <a:schemeClr val="dk1"/>
                </a:solidFill>
              </a:rPr>
              <a:t>Data visualization shifts the balance from cognition (thinking) to perception (seeing) </a:t>
            </a:r>
          </a:p>
          <a:p>
            <a:pPr marL="857250" lvl="1" indent="-342900">
              <a:lnSpc>
                <a:spcPct val="90000"/>
              </a:lnSpc>
              <a:spcBef>
                <a:spcPts val="1000"/>
              </a:spcBef>
            </a:pPr>
            <a:r>
              <a:rPr lang="en-US" b="1" i="1" dirty="0">
                <a:solidFill>
                  <a:schemeClr val="dk1"/>
                </a:solidFill>
              </a:rPr>
              <a:t>Seeing is handled by the visual cortex located in the rear of the brain, is extremely fast and efficient</a:t>
            </a:r>
          </a:p>
          <a:p>
            <a:pPr marL="857250" lvl="1" indent="-342900">
              <a:lnSpc>
                <a:spcPct val="90000"/>
              </a:lnSpc>
              <a:spcBef>
                <a:spcPts val="1000"/>
              </a:spcBef>
            </a:pPr>
            <a:r>
              <a:rPr lang="en-US" b="1" i="1" dirty="0">
                <a:solidFill>
                  <a:schemeClr val="dk1"/>
                </a:solidFill>
              </a:rPr>
              <a:t>We see immediately, with little effort </a:t>
            </a:r>
          </a:p>
        </p:txBody>
      </p:sp>
      <p:sp>
        <p:nvSpPr>
          <p:cNvPr id="92" name="Shape 92"/>
          <p:cNvSpPr txBox="1">
            <a:spLocks noGrp="1"/>
          </p:cNvSpPr>
          <p:nvPr>
            <p:ph type="sldNum" idx="12"/>
          </p:nvPr>
        </p:nvSpPr>
        <p:spPr>
          <a:xfrm>
            <a:off x="8610600" y="6172200"/>
            <a:ext cx="533399" cy="5333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13</a:t>
            </a:fld>
            <a:endParaRPr lang="en-US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844697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>
            <a:spLocks noGrp="1"/>
          </p:cNvSpPr>
          <p:nvPr>
            <p:ph type="title"/>
          </p:nvPr>
        </p:nvSpPr>
        <p:spPr>
          <a:xfrm>
            <a:off x="457200" y="190500"/>
            <a:ext cx="8229600" cy="10667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3000" b="1" i="0" u="none" strike="noStrike" cap="none" dirty="0" smtClean="0">
                <a:solidFill>
                  <a:srgbClr val="00467F"/>
                </a:solidFill>
                <a:latin typeface="Arial"/>
                <a:ea typeface="Arial"/>
                <a:cs typeface="Arial"/>
                <a:sym typeface="Arial"/>
              </a:rPr>
              <a:t>Descriptive Statistics</a:t>
            </a:r>
            <a:endParaRPr lang="en-US" sz="3000" b="1" i="0" u="none" strike="noStrike" cap="none" dirty="0">
              <a:solidFill>
                <a:srgbClr val="0046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1981200" y="1257299"/>
            <a:ext cx="5467177" cy="51363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114300" indent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None/>
            </a:pPr>
            <a:r>
              <a:rPr lang="en-US" b="1" i="1" dirty="0" smtClean="0">
                <a:solidFill>
                  <a:srgbClr val="0070C0"/>
                </a:solidFill>
              </a:rPr>
              <a:t>Descriptive statistics quantitatively </a:t>
            </a:r>
            <a:r>
              <a:rPr lang="en-US" b="1" i="1" dirty="0">
                <a:solidFill>
                  <a:srgbClr val="0070C0"/>
                </a:solidFill>
              </a:rPr>
              <a:t>describe or summarize features of </a:t>
            </a:r>
            <a:r>
              <a:rPr lang="en-US" b="1" i="1" dirty="0" smtClean="0">
                <a:solidFill>
                  <a:srgbClr val="0070C0"/>
                </a:solidFill>
              </a:rPr>
              <a:t>data</a:t>
            </a:r>
            <a:endParaRPr lang="en-US" b="1" i="1" u="none" strike="noStrike" cap="none" dirty="0" smtClean="0">
              <a:solidFill>
                <a:srgbClr val="0070C0"/>
              </a:solidFill>
              <a:sym typeface="Arial"/>
            </a:endParaRPr>
          </a:p>
          <a:p>
            <a:pPr marL="457200" indent="-342900">
              <a:lnSpc>
                <a:spcPct val="90000"/>
              </a:lnSpc>
              <a:spcBef>
                <a:spcPts val="1000"/>
              </a:spcBef>
            </a:pPr>
            <a:r>
              <a:rPr lang="en-US" b="1" i="1" dirty="0" smtClean="0">
                <a:solidFill>
                  <a:schemeClr val="dk1"/>
                </a:solidFill>
              </a:rPr>
              <a:t>Simple summaries of a variable</a:t>
            </a:r>
          </a:p>
          <a:p>
            <a:pPr marL="114300" indent="0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b="1" i="1" dirty="0" smtClean="0">
                <a:solidFill>
                  <a:srgbClr val="0070C0"/>
                </a:solidFill>
              </a:rPr>
              <a:t>Main descriptive statistics:</a:t>
            </a:r>
          </a:p>
          <a:p>
            <a:pPr marL="457200" indent="-342900">
              <a:lnSpc>
                <a:spcPct val="90000"/>
              </a:lnSpc>
              <a:spcBef>
                <a:spcPts val="1000"/>
              </a:spcBef>
            </a:pPr>
            <a:r>
              <a:rPr lang="en-US" b="1" i="1" dirty="0" smtClean="0">
                <a:solidFill>
                  <a:schemeClr val="dk1"/>
                </a:solidFill>
              </a:rPr>
              <a:t>Distribution</a:t>
            </a:r>
          </a:p>
          <a:p>
            <a:pPr marL="857250" lvl="1" indent="-342900">
              <a:lnSpc>
                <a:spcPct val="90000"/>
              </a:lnSpc>
              <a:spcBef>
                <a:spcPts val="1000"/>
              </a:spcBef>
            </a:pPr>
            <a:r>
              <a:rPr lang="en-US" b="1" i="1" dirty="0" smtClean="0">
                <a:solidFill>
                  <a:schemeClr val="dk1"/>
                </a:solidFill>
              </a:rPr>
              <a:t>Frequency (of occurrences) </a:t>
            </a:r>
          </a:p>
          <a:p>
            <a:pPr marL="457200" indent="-342900">
              <a:lnSpc>
                <a:spcPct val="90000"/>
              </a:lnSpc>
              <a:spcBef>
                <a:spcPts val="1000"/>
              </a:spcBef>
            </a:pPr>
            <a:r>
              <a:rPr lang="en-US" b="1" i="1" dirty="0" smtClean="0">
                <a:solidFill>
                  <a:schemeClr val="dk1"/>
                </a:solidFill>
              </a:rPr>
              <a:t>Central Tendency</a:t>
            </a:r>
          </a:p>
          <a:p>
            <a:pPr marL="857250" lvl="1" indent="-342900">
              <a:lnSpc>
                <a:spcPct val="90000"/>
              </a:lnSpc>
              <a:spcBef>
                <a:spcPts val="1000"/>
              </a:spcBef>
            </a:pPr>
            <a:r>
              <a:rPr lang="en-US" b="1" i="1" dirty="0" smtClean="0">
                <a:solidFill>
                  <a:schemeClr val="dk1"/>
                </a:solidFill>
              </a:rPr>
              <a:t>Mean (Average)</a:t>
            </a:r>
          </a:p>
          <a:p>
            <a:pPr marL="857250" lvl="1" indent="-342900">
              <a:lnSpc>
                <a:spcPct val="90000"/>
              </a:lnSpc>
              <a:spcBef>
                <a:spcPts val="1000"/>
              </a:spcBef>
            </a:pPr>
            <a:r>
              <a:rPr lang="en-US" b="1" i="1" dirty="0" smtClean="0">
                <a:solidFill>
                  <a:schemeClr val="dk1"/>
                </a:solidFill>
              </a:rPr>
              <a:t>Median</a:t>
            </a:r>
          </a:p>
          <a:p>
            <a:pPr marL="857250" lvl="1" indent="-342900">
              <a:lnSpc>
                <a:spcPct val="90000"/>
              </a:lnSpc>
              <a:spcBef>
                <a:spcPts val="1000"/>
              </a:spcBef>
            </a:pPr>
            <a:r>
              <a:rPr lang="en-US" b="1" i="1" dirty="0" smtClean="0">
                <a:solidFill>
                  <a:schemeClr val="dk1"/>
                </a:solidFill>
              </a:rPr>
              <a:t>Mode</a:t>
            </a:r>
          </a:p>
          <a:p>
            <a:pPr marL="457200" indent="-342900">
              <a:lnSpc>
                <a:spcPct val="90000"/>
              </a:lnSpc>
              <a:spcBef>
                <a:spcPts val="1000"/>
              </a:spcBef>
            </a:pPr>
            <a:r>
              <a:rPr lang="en-US" b="1" i="1" dirty="0" smtClean="0">
                <a:solidFill>
                  <a:schemeClr val="dk1"/>
                </a:solidFill>
              </a:rPr>
              <a:t>Dispersion </a:t>
            </a:r>
          </a:p>
          <a:p>
            <a:pPr marL="857250" lvl="1" indent="-342900">
              <a:lnSpc>
                <a:spcPct val="90000"/>
              </a:lnSpc>
              <a:spcBef>
                <a:spcPts val="1000"/>
              </a:spcBef>
            </a:pPr>
            <a:r>
              <a:rPr lang="en-US" b="1" i="1" dirty="0" smtClean="0">
                <a:solidFill>
                  <a:schemeClr val="dk1"/>
                </a:solidFill>
              </a:rPr>
              <a:t>Range</a:t>
            </a:r>
          </a:p>
          <a:p>
            <a:pPr marL="857250" lvl="1" indent="-342900">
              <a:lnSpc>
                <a:spcPct val="90000"/>
              </a:lnSpc>
              <a:spcBef>
                <a:spcPts val="1000"/>
              </a:spcBef>
            </a:pPr>
            <a:r>
              <a:rPr lang="en-US" b="1" i="1" dirty="0">
                <a:solidFill>
                  <a:schemeClr val="dk1"/>
                </a:solidFill>
              </a:rPr>
              <a:t>Variance</a:t>
            </a:r>
          </a:p>
          <a:p>
            <a:pPr marL="857250" lvl="1" indent="-342900">
              <a:lnSpc>
                <a:spcPct val="90000"/>
              </a:lnSpc>
              <a:spcBef>
                <a:spcPts val="1000"/>
              </a:spcBef>
            </a:pPr>
            <a:r>
              <a:rPr lang="en-US" b="1" i="1" dirty="0" smtClean="0">
                <a:solidFill>
                  <a:schemeClr val="dk1"/>
                </a:solidFill>
              </a:rPr>
              <a:t>Standard Deviation</a:t>
            </a:r>
          </a:p>
          <a:p>
            <a:pPr marL="857250" lvl="1" indent="-342900">
              <a:lnSpc>
                <a:spcPct val="90000"/>
              </a:lnSpc>
              <a:spcBef>
                <a:spcPts val="1000"/>
              </a:spcBef>
            </a:pPr>
            <a:endParaRPr lang="en-US" b="1" i="1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Shape 92"/>
          <p:cNvSpPr txBox="1">
            <a:spLocks noGrp="1"/>
          </p:cNvSpPr>
          <p:nvPr>
            <p:ph type="sldNum" idx="12"/>
          </p:nvPr>
        </p:nvSpPr>
        <p:spPr>
          <a:xfrm>
            <a:off x="8610600" y="6172200"/>
            <a:ext cx="533399" cy="5333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14</a:t>
            </a:fld>
            <a:endParaRPr lang="en-US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792430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7971" y="2609849"/>
            <a:ext cx="3981450" cy="2724150"/>
          </a:xfrm>
          <a:prstGeom prst="rect">
            <a:avLst/>
          </a:prstGeom>
        </p:spPr>
      </p:pic>
      <p:sp>
        <p:nvSpPr>
          <p:cNvPr id="90" name="Shape 90"/>
          <p:cNvSpPr txBox="1">
            <a:spLocks noGrp="1"/>
          </p:cNvSpPr>
          <p:nvPr>
            <p:ph type="title"/>
          </p:nvPr>
        </p:nvSpPr>
        <p:spPr>
          <a:xfrm>
            <a:off x="457200" y="190500"/>
            <a:ext cx="8229600" cy="10667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3000" b="1" i="0" u="none" strike="noStrike" cap="none" dirty="0" smtClean="0">
                <a:solidFill>
                  <a:srgbClr val="00467F"/>
                </a:solidFill>
                <a:latin typeface="Arial"/>
                <a:ea typeface="Arial"/>
                <a:cs typeface="Arial"/>
                <a:sym typeface="Arial"/>
              </a:rPr>
              <a:t>Descriptive Statistics: Distribution</a:t>
            </a:r>
            <a:endParaRPr lang="en-US" sz="3000" b="1" i="0" u="none" strike="noStrike" cap="none" dirty="0">
              <a:solidFill>
                <a:srgbClr val="0046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1436929" y="1104912"/>
            <a:ext cx="6829350" cy="19740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114300" indent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None/>
            </a:pPr>
            <a:r>
              <a:rPr lang="en-US" b="1" i="1" dirty="0">
                <a:solidFill>
                  <a:srgbClr val="0070C0"/>
                </a:solidFill>
              </a:rPr>
              <a:t>A frequency of individual values or ranges of values for a </a:t>
            </a:r>
            <a:r>
              <a:rPr lang="en-US" b="1" i="1" dirty="0" smtClean="0">
                <a:solidFill>
                  <a:srgbClr val="0070C0"/>
                </a:solidFill>
              </a:rPr>
              <a:t>variable</a:t>
            </a:r>
            <a:endParaRPr lang="en-US" b="1" i="1" dirty="0">
              <a:solidFill>
                <a:srgbClr val="0070C0"/>
              </a:solidFill>
            </a:endParaRPr>
          </a:p>
          <a:p>
            <a:pPr marL="114300" indent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None/>
            </a:pPr>
            <a:endParaRPr lang="en-US" b="1" i="1" u="none" strike="noStrike" cap="none" dirty="0" smtClean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14300" indent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None/>
            </a:pPr>
            <a:r>
              <a:rPr lang="en-US" b="1" i="1" dirty="0" smtClean="0">
                <a:solidFill>
                  <a:schemeClr val="dk1"/>
                </a:solidFill>
              </a:rPr>
              <a:t>Can be a table or a graph (histogram)</a:t>
            </a:r>
          </a:p>
          <a:p>
            <a:pPr marL="114300" indent="0">
              <a:lnSpc>
                <a:spcPct val="90000"/>
              </a:lnSpc>
              <a:spcBef>
                <a:spcPts val="600"/>
              </a:spcBef>
              <a:buClr>
                <a:schemeClr val="dk1"/>
              </a:buClr>
              <a:buNone/>
            </a:pPr>
            <a:endParaRPr lang="en-US" b="1" i="1" u="none" strike="noStrike" cap="none" dirty="0" smtClean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14300" indent="0">
              <a:lnSpc>
                <a:spcPct val="90000"/>
              </a:lnSpc>
              <a:spcBef>
                <a:spcPts val="600"/>
              </a:spcBef>
              <a:buClr>
                <a:schemeClr val="dk1"/>
              </a:buClr>
              <a:buNone/>
            </a:pPr>
            <a:r>
              <a:rPr lang="en-US" b="1" i="1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Example: Percent of income</a:t>
            </a:r>
          </a:p>
          <a:p>
            <a:pPr marL="114300" indent="0">
              <a:lnSpc>
                <a:spcPct val="90000"/>
              </a:lnSpc>
              <a:spcBef>
                <a:spcPts val="600"/>
              </a:spcBef>
              <a:buClr>
                <a:schemeClr val="dk1"/>
              </a:buClr>
              <a:buNone/>
            </a:pPr>
            <a:r>
              <a:rPr lang="en-US" b="1" i="1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of five age groups</a:t>
            </a:r>
            <a:endParaRPr lang="en-US" b="1" i="1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Shape 92"/>
          <p:cNvSpPr txBox="1">
            <a:spLocks noGrp="1"/>
          </p:cNvSpPr>
          <p:nvPr>
            <p:ph type="sldNum" idx="12"/>
          </p:nvPr>
        </p:nvSpPr>
        <p:spPr>
          <a:xfrm>
            <a:off x="8610600" y="6172200"/>
            <a:ext cx="533399" cy="5333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15</a:t>
            </a:fld>
            <a:endParaRPr lang="en-US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3512385"/>
            <a:ext cx="3048000" cy="1714500"/>
          </a:xfrm>
          <a:prstGeom prst="rect">
            <a:avLst/>
          </a:prstGeom>
        </p:spPr>
      </p:pic>
      <p:sp>
        <p:nvSpPr>
          <p:cNvPr id="7" name="Shape 91"/>
          <p:cNvSpPr txBox="1">
            <a:spLocks/>
          </p:cNvSpPr>
          <p:nvPr/>
        </p:nvSpPr>
        <p:spPr>
          <a:xfrm>
            <a:off x="1532653" y="5333999"/>
            <a:ext cx="6829350" cy="12572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342900" marR="0" lvl="0" indent="1270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C00000"/>
              </a:buClr>
              <a:buSzPct val="100000"/>
              <a:buFont typeface="Arial"/>
              <a:buChar char="▪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69850" algn="l" rtl="0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rgbClr val="C00000"/>
              </a:buClr>
              <a:buSzPct val="100000"/>
              <a:buFont typeface="Arial"/>
              <a:buChar char="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1651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C00000"/>
              </a:buClr>
              <a:buSzPct val="100000"/>
              <a:buFont typeface="Arial"/>
              <a:buChar char="▪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15240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C00000"/>
              </a:buClr>
              <a:buSzPct val="100000"/>
              <a:buFont typeface="Arial"/>
              <a:buChar char="▪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1397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00000"/>
              </a:buClr>
              <a:buSzPct val="100000"/>
              <a:buFont typeface="Arial"/>
              <a:buChar char="▪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1397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Narrow"/>
              <a:buChar char="•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1397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Narrow"/>
              <a:buChar char="•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1397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Narrow"/>
              <a:buChar char="•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1397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Narrow"/>
              <a:buChar char="•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</a:pPr>
            <a:endParaRPr lang="en-US" b="1" i="1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17836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>
            <a:spLocks noGrp="1"/>
          </p:cNvSpPr>
          <p:nvPr>
            <p:ph type="title"/>
          </p:nvPr>
        </p:nvSpPr>
        <p:spPr>
          <a:xfrm>
            <a:off x="457200" y="190500"/>
            <a:ext cx="8229600" cy="10667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3000" b="1" i="0" u="none" strike="noStrike" cap="none" dirty="0" smtClean="0">
                <a:solidFill>
                  <a:srgbClr val="00467F"/>
                </a:solidFill>
                <a:latin typeface="Arial"/>
                <a:ea typeface="Arial"/>
                <a:cs typeface="Arial"/>
                <a:sym typeface="Arial"/>
              </a:rPr>
              <a:t>Histograms</a:t>
            </a:r>
            <a:endParaRPr lang="en-US" sz="3000" b="1" i="0" u="none" strike="noStrike" cap="none" dirty="0">
              <a:solidFill>
                <a:srgbClr val="0046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Shape 92"/>
          <p:cNvSpPr txBox="1">
            <a:spLocks noGrp="1"/>
          </p:cNvSpPr>
          <p:nvPr>
            <p:ph type="sldNum" idx="12"/>
          </p:nvPr>
        </p:nvSpPr>
        <p:spPr>
          <a:xfrm>
            <a:off x="8610600" y="6172200"/>
            <a:ext cx="533399" cy="5333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16</a:t>
            </a:fld>
            <a:endParaRPr lang="en-US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267" y="1828800"/>
            <a:ext cx="8057281" cy="3250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2512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>
            <a:spLocks noGrp="1"/>
          </p:cNvSpPr>
          <p:nvPr>
            <p:ph type="title"/>
          </p:nvPr>
        </p:nvSpPr>
        <p:spPr>
          <a:xfrm>
            <a:off x="457200" y="381000"/>
            <a:ext cx="8229600" cy="10667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3000" b="1" i="0" u="none" strike="noStrike" cap="none" dirty="0" smtClean="0">
                <a:solidFill>
                  <a:srgbClr val="00467F"/>
                </a:solidFill>
                <a:latin typeface="Arial"/>
                <a:ea typeface="Arial"/>
                <a:cs typeface="Arial"/>
                <a:sym typeface="Arial"/>
              </a:rPr>
              <a:t>Descriptive Statistics: Central Tendency</a:t>
            </a:r>
            <a:endParaRPr lang="en-US" sz="3000" b="1" i="0" u="none" strike="noStrike" cap="none" dirty="0">
              <a:solidFill>
                <a:srgbClr val="0046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1447800" y="1471245"/>
            <a:ext cx="6829350" cy="42600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114300" indent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None/>
            </a:pPr>
            <a:r>
              <a:rPr lang="en-US" sz="1400" b="1" i="1" dirty="0" smtClean="0">
                <a:solidFill>
                  <a:schemeClr val="dk1"/>
                </a:solidFill>
              </a:rPr>
              <a:t>Central Tendency - one number to describe the variable</a:t>
            </a:r>
          </a:p>
          <a:p>
            <a:pPr marL="114300" indent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None/>
            </a:pPr>
            <a:r>
              <a:rPr lang="en-US" sz="1400" b="1" i="1" dirty="0" smtClean="0">
                <a:solidFill>
                  <a:schemeClr val="dk1"/>
                </a:solidFill>
              </a:rPr>
              <a:t>Three ways to estimate</a:t>
            </a:r>
          </a:p>
          <a:p>
            <a:pPr marL="400050" indent="-285750">
              <a:lnSpc>
                <a:spcPct val="90000"/>
              </a:lnSpc>
              <a:spcBef>
                <a:spcPts val="1000"/>
              </a:spcBef>
            </a:pPr>
            <a:r>
              <a:rPr lang="en-US" sz="1400" b="1" i="1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Mean (bias, average)</a:t>
            </a:r>
          </a:p>
          <a:p>
            <a:pPr marL="514350" lvl="1" indent="0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sz="1200" b="1" i="1" dirty="0" smtClean="0">
                <a:solidFill>
                  <a:schemeClr val="dk1"/>
                </a:solidFill>
              </a:rPr>
              <a:t>A = [15, 20, 21, 20, 36, 15, 25, 15]</a:t>
            </a:r>
          </a:p>
          <a:p>
            <a:pPr marL="514350" lvl="1" indent="0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sz="1200" b="1" i="1" dirty="0" smtClean="0">
                <a:solidFill>
                  <a:schemeClr val="dk1"/>
                </a:solidFill>
              </a:rPr>
              <a:t>Mean(A) = sum(A)/count(A) = 167/8 = 20.875</a:t>
            </a:r>
          </a:p>
          <a:p>
            <a:pPr marL="514350" lvl="1" indent="0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sz="1200" b="1" i="1" u="none" strike="noStrike" cap="none" dirty="0" smtClean="0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rPr>
              <a:t>- Highly affected by outliers</a:t>
            </a:r>
          </a:p>
          <a:p>
            <a:pPr marL="400050" indent="-285750">
              <a:lnSpc>
                <a:spcPct val="90000"/>
              </a:lnSpc>
              <a:spcBef>
                <a:spcPts val="1000"/>
              </a:spcBef>
            </a:pPr>
            <a:r>
              <a:rPr lang="en-US" sz="1400" b="1" i="1" dirty="0" smtClean="0">
                <a:solidFill>
                  <a:schemeClr val="dk1"/>
                </a:solidFill>
              </a:rPr>
              <a:t>Median</a:t>
            </a:r>
          </a:p>
          <a:p>
            <a:pPr marL="512064" indent="0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sz="1400" b="1" i="1" dirty="0" smtClean="0">
                <a:solidFill>
                  <a:schemeClr val="dk1"/>
                </a:solidFill>
              </a:rPr>
              <a:t>A </a:t>
            </a:r>
            <a:r>
              <a:rPr lang="en-US" sz="1400" b="1" i="1" dirty="0">
                <a:solidFill>
                  <a:schemeClr val="dk1"/>
                </a:solidFill>
              </a:rPr>
              <a:t>= </a:t>
            </a:r>
            <a:r>
              <a:rPr lang="en-US" sz="1400" b="1" i="1" dirty="0" smtClean="0">
                <a:solidFill>
                  <a:schemeClr val="dk1"/>
                </a:solidFill>
              </a:rPr>
              <a:t>[15,15,15,20,20,21,25,36]</a:t>
            </a:r>
          </a:p>
          <a:p>
            <a:pPr marL="512064" indent="0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sz="1400" b="1" i="1" dirty="0" smtClean="0">
                <a:solidFill>
                  <a:schemeClr val="dk1"/>
                </a:solidFill>
              </a:rPr>
              <a:t>Median(A) = 20 (the mid point of A)</a:t>
            </a:r>
          </a:p>
          <a:p>
            <a:pPr marL="512064" indent="0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sz="1200" b="1" i="1" dirty="0" smtClean="0">
                <a:solidFill>
                  <a:schemeClr val="bg2"/>
                </a:solidFill>
              </a:rPr>
              <a:t>- </a:t>
            </a:r>
            <a:r>
              <a:rPr lang="en-US" sz="1200" b="1" i="1" dirty="0" smtClean="0">
                <a:solidFill>
                  <a:schemeClr val="bg2"/>
                </a:solidFill>
              </a:rPr>
              <a:t>Almost not </a:t>
            </a:r>
            <a:r>
              <a:rPr lang="en-US" sz="1200" b="1" i="1" dirty="0" smtClean="0">
                <a:solidFill>
                  <a:schemeClr val="bg2"/>
                </a:solidFill>
              </a:rPr>
              <a:t>affected by outliers</a:t>
            </a:r>
          </a:p>
          <a:p>
            <a:pPr marL="400050" indent="-285750">
              <a:lnSpc>
                <a:spcPct val="90000"/>
              </a:lnSpc>
              <a:spcBef>
                <a:spcPts val="1000"/>
              </a:spcBef>
            </a:pPr>
            <a:r>
              <a:rPr lang="en-US" sz="1400" b="1" i="1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Mode</a:t>
            </a:r>
          </a:p>
          <a:p>
            <a:pPr marL="514350" lvl="1" indent="0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b="1" i="1" dirty="0" smtClean="0">
                <a:solidFill>
                  <a:schemeClr val="dk1"/>
                </a:solidFill>
              </a:rPr>
              <a:t>The most frequently occurring number</a:t>
            </a:r>
          </a:p>
          <a:p>
            <a:pPr marL="514350" lvl="1" indent="0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b="1" i="1" u="none" strike="noStrike" cap="none" dirty="0" smtClean="0">
                <a:solidFill>
                  <a:schemeClr val="dk1"/>
                </a:solidFill>
                <a:sym typeface="Arial"/>
              </a:rPr>
              <a:t>Mode(A) = 15</a:t>
            </a:r>
          </a:p>
          <a:p>
            <a:pPr marL="514350" lvl="1" indent="0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sz="1200" b="1" i="1" dirty="0" smtClean="0">
                <a:solidFill>
                  <a:schemeClr val="dk1"/>
                </a:solidFill>
              </a:rPr>
              <a:t>Can be applied to both quantitative and categorical data</a:t>
            </a:r>
            <a:endParaRPr lang="en-US" sz="1200" b="1" i="1" u="none" strike="noStrike" cap="none" dirty="0" smtClean="0">
              <a:solidFill>
                <a:schemeClr val="dk1"/>
              </a:solidFill>
              <a:sym typeface="Arial"/>
            </a:endParaRPr>
          </a:p>
          <a:p>
            <a:pPr marL="285750" indent="-171450">
              <a:lnSpc>
                <a:spcPct val="90000"/>
              </a:lnSpc>
              <a:spcBef>
                <a:spcPts val="1000"/>
              </a:spcBef>
            </a:pPr>
            <a:r>
              <a:rPr lang="en-US" sz="1400" b="1" i="1" u="none" strike="noStrike" cap="none" dirty="0" smtClean="0">
                <a:solidFill>
                  <a:schemeClr val="dk1"/>
                </a:solidFill>
                <a:sym typeface="Arial"/>
              </a:rPr>
              <a:t>  </a:t>
            </a:r>
            <a:r>
              <a:rPr lang="en-US" sz="1400" b="1" i="1" u="none" strike="noStrike" cap="none" dirty="0" smtClean="0">
                <a:solidFill>
                  <a:schemeClr val="bg2"/>
                </a:solidFill>
                <a:sym typeface="Arial"/>
              </a:rPr>
              <a:t>Note: for normal distribution </a:t>
            </a:r>
            <a:r>
              <a:rPr lang="en-US" sz="1400" b="1" i="1" dirty="0" smtClean="0">
                <a:solidFill>
                  <a:schemeClr val="bg2"/>
                </a:solidFill>
              </a:rPr>
              <a:t>Mean = Median = Mode</a:t>
            </a:r>
          </a:p>
        </p:txBody>
      </p:sp>
      <p:sp>
        <p:nvSpPr>
          <p:cNvPr id="92" name="Shape 92"/>
          <p:cNvSpPr txBox="1">
            <a:spLocks noGrp="1"/>
          </p:cNvSpPr>
          <p:nvPr>
            <p:ph type="sldNum" idx="12"/>
          </p:nvPr>
        </p:nvSpPr>
        <p:spPr>
          <a:xfrm>
            <a:off x="8610600" y="6172200"/>
            <a:ext cx="533399" cy="5333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17</a:t>
            </a:fld>
            <a:endParaRPr lang="en-US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943310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>
            <a:spLocks noGrp="1"/>
          </p:cNvSpPr>
          <p:nvPr>
            <p:ph type="title"/>
          </p:nvPr>
        </p:nvSpPr>
        <p:spPr>
          <a:xfrm>
            <a:off x="457200" y="381000"/>
            <a:ext cx="8229600" cy="10667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3000" b="1" i="0" u="none" strike="noStrike" cap="none" dirty="0" smtClean="0">
                <a:solidFill>
                  <a:srgbClr val="00467F"/>
                </a:solidFill>
                <a:latin typeface="Arial"/>
                <a:ea typeface="Arial"/>
                <a:cs typeface="Arial"/>
                <a:sym typeface="Arial"/>
              </a:rPr>
              <a:t>Descriptive Statistics: Dispersion</a:t>
            </a:r>
            <a:endParaRPr lang="en-US" sz="3000" b="1" i="0" u="none" strike="noStrike" cap="none" dirty="0">
              <a:solidFill>
                <a:srgbClr val="0046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1524000" y="1295400"/>
            <a:ext cx="6318322" cy="42600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114300" indent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None/>
            </a:pPr>
            <a:r>
              <a:rPr lang="en-US" b="1" i="1" dirty="0" smtClean="0">
                <a:solidFill>
                  <a:schemeClr val="dk1"/>
                </a:solidFill>
              </a:rPr>
              <a:t>Three common ways to estimate</a:t>
            </a:r>
          </a:p>
          <a:p>
            <a:pPr marL="400050" indent="-28575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</a:pPr>
            <a:r>
              <a:rPr lang="en-US" b="1" i="1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Range: max - min</a:t>
            </a:r>
          </a:p>
          <a:p>
            <a:pPr marL="114300" indent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None/>
            </a:pPr>
            <a:r>
              <a:rPr lang="en-US" b="1" i="1" dirty="0">
                <a:solidFill>
                  <a:schemeClr val="dk1"/>
                </a:solidFill>
              </a:rPr>
              <a:t>	A = [15, 20, 21, 20, 36, 15, 25, 15</a:t>
            </a:r>
            <a:r>
              <a:rPr lang="en-US" b="1" i="1" dirty="0" smtClean="0">
                <a:solidFill>
                  <a:schemeClr val="dk1"/>
                </a:solidFill>
              </a:rPr>
              <a:t>]</a:t>
            </a:r>
          </a:p>
          <a:p>
            <a:pPr marL="114300" indent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None/>
            </a:pPr>
            <a:r>
              <a:rPr lang="en-US" b="1" i="1" dirty="0">
                <a:solidFill>
                  <a:schemeClr val="dk1"/>
                </a:solidFill>
              </a:rPr>
              <a:t>	</a:t>
            </a:r>
            <a:r>
              <a:rPr lang="en-US" b="1" i="1" dirty="0" smtClean="0">
                <a:solidFill>
                  <a:schemeClr val="dk1"/>
                </a:solidFill>
              </a:rPr>
              <a:t>Range(A) = 36 – 15 = 21</a:t>
            </a:r>
          </a:p>
          <a:p>
            <a:pPr marL="114300" indent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None/>
            </a:pPr>
            <a:r>
              <a:rPr lang="en-US" b="1" i="1" dirty="0" smtClean="0">
                <a:solidFill>
                  <a:schemeClr val="bg2">
                    <a:lumMod val="75000"/>
                  </a:schemeClr>
                </a:solidFill>
              </a:rPr>
              <a:t>Note: a big outlier can greatly influence a result!</a:t>
            </a:r>
          </a:p>
          <a:p>
            <a:pPr marL="400050" indent="-28575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</a:pPr>
            <a:r>
              <a:rPr lang="en-US" b="1" i="1" dirty="0" smtClean="0">
                <a:solidFill>
                  <a:schemeClr val="dk1"/>
                </a:solidFill>
              </a:rPr>
              <a:t>Variance</a:t>
            </a:r>
          </a:p>
          <a:p>
            <a:pPr marL="800100" lvl="1" indent="-28575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</a:pPr>
            <a:r>
              <a:rPr lang="en-US" b="1" i="1" dirty="0" smtClean="0">
                <a:solidFill>
                  <a:schemeClr val="dk1"/>
                </a:solidFill>
              </a:rPr>
              <a:t>Show </a:t>
            </a:r>
            <a:r>
              <a:rPr lang="en-US" b="1" i="1" dirty="0">
                <a:solidFill>
                  <a:schemeClr val="dk1"/>
                </a:solidFill>
              </a:rPr>
              <a:t>the relation of each </a:t>
            </a:r>
            <a:r>
              <a:rPr lang="en-US" b="1" i="1" dirty="0" smtClean="0">
                <a:solidFill>
                  <a:schemeClr val="dk1"/>
                </a:solidFill>
              </a:rPr>
              <a:t>value </a:t>
            </a:r>
            <a:r>
              <a:rPr lang="en-US" b="1" i="1" dirty="0">
                <a:solidFill>
                  <a:schemeClr val="dk1"/>
                </a:solidFill>
              </a:rPr>
              <a:t>to the </a:t>
            </a:r>
            <a:r>
              <a:rPr lang="en-US" b="1" i="1" dirty="0" smtClean="0">
                <a:solidFill>
                  <a:schemeClr val="dk1"/>
                </a:solidFill>
              </a:rPr>
              <a:t>mean</a:t>
            </a:r>
          </a:p>
          <a:p>
            <a:pPr marL="514350" lvl="1" indent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None/>
            </a:pPr>
            <a:r>
              <a:rPr lang="en-US" b="1" i="1" dirty="0" smtClean="0">
                <a:solidFill>
                  <a:schemeClr val="dk1"/>
                </a:solidFill>
              </a:rPr>
              <a:t>      (variance around average)</a:t>
            </a:r>
          </a:p>
          <a:p>
            <a:pPr marL="800100" lvl="1" indent="-28575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</a:pPr>
            <a:endParaRPr lang="en-US" b="1" i="1" dirty="0" smtClean="0">
              <a:solidFill>
                <a:schemeClr val="dk1"/>
              </a:solidFill>
            </a:endParaRPr>
          </a:p>
          <a:p>
            <a:pPr marL="400050" indent="-28575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</a:pPr>
            <a:r>
              <a:rPr lang="en-US" b="1" i="1" dirty="0" smtClean="0">
                <a:solidFill>
                  <a:schemeClr val="dk1"/>
                </a:solidFill>
              </a:rPr>
              <a:t>Standard Deviation </a:t>
            </a:r>
          </a:p>
          <a:p>
            <a:pPr marL="800100" lvl="1" indent="-28575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</a:pPr>
            <a:r>
              <a:rPr lang="en-US" b="1" i="1" dirty="0" smtClean="0">
                <a:solidFill>
                  <a:schemeClr val="dk1"/>
                </a:solidFill>
              </a:rPr>
              <a:t>A square root of variance</a:t>
            </a:r>
          </a:p>
          <a:p>
            <a:pPr marL="800100" lvl="1" indent="-28575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</a:pPr>
            <a:endParaRPr lang="en-US" b="1" i="1" dirty="0">
              <a:solidFill>
                <a:schemeClr val="dk1"/>
              </a:solidFill>
            </a:endParaRPr>
          </a:p>
          <a:p>
            <a:pPr marL="514350" lvl="1" indent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None/>
            </a:pPr>
            <a:endParaRPr lang="en-US" b="1" i="1" u="none" strike="noStrike" cap="none" dirty="0" smtClean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800100" lvl="1" indent="-28575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</a:pPr>
            <a:endParaRPr lang="en-US" b="1" i="1" dirty="0" smtClean="0">
              <a:solidFill>
                <a:schemeClr val="dk1"/>
              </a:solidFill>
            </a:endParaRPr>
          </a:p>
        </p:txBody>
      </p:sp>
      <p:sp>
        <p:nvSpPr>
          <p:cNvPr id="92" name="Shape 92"/>
          <p:cNvSpPr txBox="1">
            <a:spLocks noGrp="1"/>
          </p:cNvSpPr>
          <p:nvPr>
            <p:ph type="sldNum" idx="12"/>
          </p:nvPr>
        </p:nvSpPr>
        <p:spPr>
          <a:xfrm>
            <a:off x="8610600" y="6172200"/>
            <a:ext cx="533399" cy="5333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18</a:t>
            </a:fld>
            <a:endParaRPr lang="en-US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1977" y="3198123"/>
            <a:ext cx="1138409" cy="71926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2571" y="4029306"/>
            <a:ext cx="1617336" cy="9430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7000" y="5126403"/>
            <a:ext cx="3048747" cy="857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346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>
            <a:spLocks noGrp="1"/>
          </p:cNvSpPr>
          <p:nvPr>
            <p:ph type="title"/>
          </p:nvPr>
        </p:nvSpPr>
        <p:spPr>
          <a:xfrm>
            <a:off x="457200" y="381000"/>
            <a:ext cx="8229600" cy="10667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3000" b="1" i="0" u="none" strike="noStrike" cap="none" dirty="0" smtClean="0">
                <a:solidFill>
                  <a:srgbClr val="00467F"/>
                </a:solidFill>
                <a:latin typeface="Arial"/>
                <a:ea typeface="Arial"/>
                <a:cs typeface="Arial"/>
                <a:sym typeface="Arial"/>
              </a:rPr>
              <a:t>Why Do We Square Differences </a:t>
            </a:r>
            <a:br>
              <a:rPr lang="en-US" sz="3000" b="1" i="0" u="none" strike="noStrike" cap="none" dirty="0" smtClean="0">
                <a:solidFill>
                  <a:srgbClr val="00467F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3000" b="1" i="0" u="none" strike="noStrike" cap="none" dirty="0" smtClean="0">
                <a:solidFill>
                  <a:srgbClr val="00467F"/>
                </a:solidFill>
                <a:latin typeface="Arial"/>
                <a:ea typeface="Arial"/>
                <a:cs typeface="Arial"/>
                <a:sym typeface="Arial"/>
              </a:rPr>
              <a:t>in Variance and Standard Deviation?</a:t>
            </a:r>
            <a:endParaRPr lang="en-US" sz="3000" b="1" i="0" u="none" strike="noStrike" cap="none" dirty="0">
              <a:solidFill>
                <a:srgbClr val="0046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1219200" y="1901072"/>
            <a:ext cx="6829350" cy="38099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514350" lvl="1" indent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None/>
            </a:pPr>
            <a:r>
              <a:rPr lang="en-US" b="1" i="1" dirty="0" smtClean="0">
                <a:solidFill>
                  <a:schemeClr val="dk1"/>
                </a:solidFill>
              </a:rPr>
              <a:t>Imaging a data set</a:t>
            </a:r>
          </a:p>
          <a:p>
            <a:pPr marL="914400" lvl="2" indent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None/>
            </a:pPr>
            <a:r>
              <a:rPr lang="en-US" b="1" i="1" dirty="0" smtClean="0">
                <a:solidFill>
                  <a:schemeClr val="dk1"/>
                </a:solidFill>
              </a:rPr>
              <a:t>A </a:t>
            </a:r>
            <a:r>
              <a:rPr lang="en-US" b="1" i="1" dirty="0">
                <a:solidFill>
                  <a:schemeClr val="dk1"/>
                </a:solidFill>
              </a:rPr>
              <a:t>= </a:t>
            </a:r>
            <a:r>
              <a:rPr lang="en-US" b="1" i="1" dirty="0" smtClean="0">
                <a:solidFill>
                  <a:schemeClr val="dk1"/>
                </a:solidFill>
              </a:rPr>
              <a:t>[4, 4, 0, -4, -4]	Average(A) = 0 </a:t>
            </a:r>
          </a:p>
          <a:p>
            <a:pPr marL="514350" lvl="1" indent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None/>
            </a:pPr>
            <a:r>
              <a:rPr lang="en-US" b="1" i="1" dirty="0" smtClean="0">
                <a:solidFill>
                  <a:schemeClr val="dk1"/>
                </a:solidFill>
              </a:rPr>
              <a:t>If we would not square differences, the negatives will compensate the positives and we would not get a true perception of the dispersion, i.e.:</a:t>
            </a:r>
          </a:p>
          <a:p>
            <a:pPr marL="514350" lvl="1" indent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None/>
            </a:pPr>
            <a:r>
              <a:rPr lang="en-US" b="1" i="1" dirty="0" smtClean="0">
                <a:solidFill>
                  <a:schemeClr val="dk1"/>
                </a:solidFill>
              </a:rPr>
              <a:t>	(4 – 0) + (4 – 0) + 0 + (-4 – 0) + (-4 – 0) = 0 </a:t>
            </a:r>
          </a:p>
          <a:p>
            <a:pPr marL="514350" lvl="1" indent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None/>
            </a:pPr>
            <a:r>
              <a:rPr lang="en-US" b="1" i="1" dirty="0" smtClean="0">
                <a:solidFill>
                  <a:schemeClr val="dk1"/>
                </a:solidFill>
              </a:rPr>
              <a:t>Can we take absolutes? Yes, this will be called Mean Deviation</a:t>
            </a:r>
          </a:p>
          <a:p>
            <a:pPr marL="514350" lvl="1" indent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None/>
            </a:pPr>
            <a:endParaRPr lang="en-US" b="1" i="1" dirty="0">
              <a:solidFill>
                <a:schemeClr val="dk1"/>
              </a:solidFill>
            </a:endParaRPr>
          </a:p>
          <a:p>
            <a:pPr marL="514350" lvl="1" indent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None/>
            </a:pPr>
            <a:endParaRPr lang="en-US" b="1" i="1" dirty="0" smtClean="0">
              <a:solidFill>
                <a:schemeClr val="dk1"/>
              </a:solidFill>
            </a:endParaRPr>
          </a:p>
          <a:p>
            <a:pPr marL="514350" lvl="1" indent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None/>
            </a:pPr>
            <a:endParaRPr lang="en-US" b="1" i="1" dirty="0">
              <a:solidFill>
                <a:schemeClr val="dk1"/>
              </a:solidFill>
            </a:endParaRPr>
          </a:p>
          <a:p>
            <a:pPr marL="514350" lvl="1" indent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None/>
            </a:pPr>
            <a:endParaRPr lang="en-US" b="1" i="1" dirty="0" smtClean="0">
              <a:solidFill>
                <a:schemeClr val="dk1"/>
              </a:solidFill>
            </a:endParaRPr>
          </a:p>
          <a:p>
            <a:pPr marL="514350" lvl="1" indent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None/>
            </a:pPr>
            <a:r>
              <a:rPr lang="en-US" b="1" i="1" dirty="0" smtClean="0">
                <a:solidFill>
                  <a:schemeClr val="dk1"/>
                </a:solidFill>
              </a:rPr>
              <a:t>However, Standard Deviation has proven to work better on most of datasets and is used way more often</a:t>
            </a:r>
          </a:p>
          <a:p>
            <a:pPr marL="514350" lvl="1" indent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None/>
            </a:pPr>
            <a:r>
              <a:rPr lang="en-US" b="1" i="1" dirty="0" smtClean="0">
                <a:solidFill>
                  <a:schemeClr val="bg2">
                    <a:lumMod val="75000"/>
                  </a:schemeClr>
                </a:solidFill>
              </a:rPr>
              <a:t>Exercise: compute Mean Deviation and Standard Deviations for</a:t>
            </a:r>
          </a:p>
          <a:p>
            <a:pPr marL="514350" lvl="1" indent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None/>
            </a:pPr>
            <a:r>
              <a:rPr lang="en-US" b="1" i="1" dirty="0" smtClean="0">
                <a:solidFill>
                  <a:schemeClr val="bg2">
                    <a:lumMod val="75000"/>
                  </a:schemeClr>
                </a:solidFill>
              </a:rPr>
              <a:t>A = [7, 1, -6, -2]</a:t>
            </a:r>
            <a:endParaRPr lang="en-US" b="1" i="1" dirty="0">
              <a:solidFill>
                <a:schemeClr val="bg2">
                  <a:lumMod val="75000"/>
                </a:schemeClr>
              </a:solidFill>
            </a:endParaRPr>
          </a:p>
          <a:p>
            <a:pPr marL="514350" lvl="1" indent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None/>
            </a:pPr>
            <a:endParaRPr lang="en-US" b="1" i="1" dirty="0" smtClean="0">
              <a:solidFill>
                <a:schemeClr val="dk1"/>
              </a:solidFill>
            </a:endParaRPr>
          </a:p>
          <a:p>
            <a:pPr marL="514350" lvl="1" indent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None/>
            </a:pPr>
            <a:endParaRPr lang="en-US" b="1" i="1" dirty="0">
              <a:solidFill>
                <a:schemeClr val="dk1"/>
              </a:solidFill>
            </a:endParaRPr>
          </a:p>
          <a:p>
            <a:pPr marL="514350" lvl="1" indent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None/>
            </a:pPr>
            <a:endParaRPr lang="en-US" b="1" i="1" dirty="0" smtClean="0">
              <a:solidFill>
                <a:schemeClr val="dk1"/>
              </a:solidFill>
            </a:endParaRPr>
          </a:p>
          <a:p>
            <a:pPr marL="514350" lvl="1" indent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None/>
            </a:pPr>
            <a:r>
              <a:rPr lang="en-US" b="1" i="1" dirty="0">
                <a:solidFill>
                  <a:schemeClr val="dk1"/>
                </a:solidFill>
              </a:rPr>
              <a:t>	</a:t>
            </a:r>
          </a:p>
          <a:p>
            <a:pPr marL="514350" lvl="1" indent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None/>
            </a:pPr>
            <a:endParaRPr lang="en-US" b="1" i="1" dirty="0" smtClean="0">
              <a:solidFill>
                <a:schemeClr val="dk1"/>
              </a:solidFill>
            </a:endParaRPr>
          </a:p>
        </p:txBody>
      </p:sp>
      <p:sp>
        <p:nvSpPr>
          <p:cNvPr id="92" name="Shape 92"/>
          <p:cNvSpPr txBox="1">
            <a:spLocks noGrp="1"/>
          </p:cNvSpPr>
          <p:nvPr>
            <p:ph type="sldNum" idx="12"/>
          </p:nvPr>
        </p:nvSpPr>
        <p:spPr>
          <a:xfrm>
            <a:off x="8610600" y="6172200"/>
            <a:ext cx="533399" cy="5333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19</a:t>
            </a:fld>
            <a:endParaRPr lang="en-US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8875" y="3882272"/>
            <a:ext cx="3524250" cy="88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4517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smtClean="0">
                <a:solidFill>
                  <a:schemeClr val="bg2"/>
                </a:solidFill>
              </a:rPr>
              <a:t>Course Overview</a:t>
            </a:r>
            <a:endParaRPr lang="en-US" sz="2400" dirty="0">
              <a:solidFill>
                <a:schemeClr val="bg2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762000"/>
            <a:ext cx="7772400" cy="4724400"/>
          </a:xfrm>
        </p:spPr>
        <p:txBody>
          <a:bodyPr/>
          <a:lstStyle/>
          <a:p>
            <a:pPr indent="0">
              <a:buNone/>
            </a:pPr>
            <a:r>
              <a:rPr lang="en-US" dirty="0"/>
              <a:t>https://campus.datacamp.com/courses/statistical-thinking-in-python-part-1/</a:t>
            </a:r>
          </a:p>
        </p:txBody>
      </p:sp>
      <p:sp>
        <p:nvSpPr>
          <p:cNvPr id="5" name="Text Placeholder 2"/>
          <p:cNvSpPr txBox="1">
            <a:spLocks/>
          </p:cNvSpPr>
          <p:nvPr/>
        </p:nvSpPr>
        <p:spPr>
          <a:xfrm>
            <a:off x="896332" y="1295400"/>
            <a:ext cx="7772400" cy="389576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342900" marR="0" lvl="0" indent="1270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C00000"/>
              </a:buClr>
              <a:buSzPct val="100000"/>
              <a:buFont typeface="Arial"/>
              <a:buChar char="▪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69850" algn="l" rtl="0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rgbClr val="C00000"/>
              </a:buClr>
              <a:buSzPct val="100000"/>
              <a:buFont typeface="Arial"/>
              <a:buChar char="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1651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C00000"/>
              </a:buClr>
              <a:buSzPct val="100000"/>
              <a:buFont typeface="Arial"/>
              <a:buChar char="▪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15240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C00000"/>
              </a:buClr>
              <a:buSzPct val="100000"/>
              <a:buFont typeface="Arial"/>
              <a:buChar char="▪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1397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00000"/>
              </a:buClr>
              <a:buSzPct val="100000"/>
              <a:buFont typeface="Arial"/>
              <a:buChar char="▪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1397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Narrow"/>
              <a:buChar char="•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1397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Narrow"/>
              <a:buChar char="•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1397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Narrow"/>
              <a:buChar char="•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1397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Narrow"/>
              <a:buChar char="•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b="1" dirty="0"/>
              <a:t>Graphical exploratory data analysis</a:t>
            </a:r>
          </a:p>
          <a:p>
            <a:pPr lvl="1"/>
            <a:r>
              <a:rPr lang="en-US" dirty="0"/>
              <a:t> Histogram</a:t>
            </a:r>
          </a:p>
          <a:p>
            <a:pPr lvl="1"/>
            <a:r>
              <a:rPr lang="en-US" dirty="0"/>
              <a:t> Bee Swarm Plot</a:t>
            </a:r>
          </a:p>
          <a:p>
            <a:pPr lvl="1"/>
            <a:r>
              <a:rPr lang="en-US" dirty="0"/>
              <a:t> ECDF </a:t>
            </a:r>
          </a:p>
          <a:p>
            <a:r>
              <a:rPr lang="en-US" b="1" dirty="0"/>
              <a:t>Quantitative exploratory data analysis</a:t>
            </a:r>
          </a:p>
          <a:p>
            <a:pPr lvl="1"/>
            <a:r>
              <a:rPr lang="en-US" dirty="0"/>
              <a:t> Summary statistics: mean, standard </a:t>
            </a:r>
            <a:r>
              <a:rPr lang="en-US" dirty="0" smtClean="0"/>
              <a:t>deviation, variance, correlation</a:t>
            </a:r>
            <a:endParaRPr lang="en-US" dirty="0"/>
          </a:p>
          <a:p>
            <a:r>
              <a:rPr lang="en-US" b="1" dirty="0"/>
              <a:t>Probabilistic thinking: Discrete variables</a:t>
            </a:r>
          </a:p>
          <a:p>
            <a:pPr lvl="1"/>
            <a:r>
              <a:rPr lang="en-US" b="1" dirty="0"/>
              <a:t> </a:t>
            </a:r>
            <a:r>
              <a:rPr lang="en-US" dirty="0" err="1"/>
              <a:t>np.random</a:t>
            </a:r>
            <a:r>
              <a:rPr lang="en-US" dirty="0"/>
              <a:t> module</a:t>
            </a:r>
          </a:p>
          <a:p>
            <a:pPr lvl="1"/>
            <a:r>
              <a:rPr lang="en-US" dirty="0"/>
              <a:t> </a:t>
            </a:r>
            <a:r>
              <a:rPr lang="en-US" dirty="0" err="1"/>
              <a:t>Bernulli</a:t>
            </a:r>
            <a:r>
              <a:rPr lang="en-US" dirty="0"/>
              <a:t> trial, Binomial </a:t>
            </a:r>
            <a:r>
              <a:rPr lang="en-US" dirty="0" smtClean="0"/>
              <a:t>distribution</a:t>
            </a:r>
            <a:endParaRPr lang="en-US" dirty="0"/>
          </a:p>
          <a:p>
            <a:pPr lvl="1"/>
            <a:r>
              <a:rPr lang="en-US" dirty="0"/>
              <a:t> Probability Mass Function, Cumulative </a:t>
            </a:r>
            <a:r>
              <a:rPr lang="en-US" dirty="0" smtClean="0"/>
              <a:t>Distribution </a:t>
            </a:r>
            <a:r>
              <a:rPr lang="en-US" dirty="0"/>
              <a:t>Function</a:t>
            </a:r>
          </a:p>
          <a:p>
            <a:pPr lvl="1"/>
            <a:r>
              <a:rPr lang="en-US" dirty="0"/>
              <a:t> Poisson Distribution</a:t>
            </a:r>
          </a:p>
          <a:p>
            <a:r>
              <a:rPr lang="en-US" b="1" dirty="0"/>
              <a:t>Probabilistic thinking: Continuous variables</a:t>
            </a:r>
          </a:p>
          <a:p>
            <a:pPr lvl="1"/>
            <a:r>
              <a:rPr lang="en-US" dirty="0"/>
              <a:t> </a:t>
            </a:r>
            <a:r>
              <a:rPr lang="en-US" dirty="0" err="1"/>
              <a:t>np.random.normal</a:t>
            </a:r>
            <a:endParaRPr lang="en-US" dirty="0"/>
          </a:p>
          <a:p>
            <a:pPr lvl="1"/>
            <a:r>
              <a:rPr lang="en-US" dirty="0"/>
              <a:t> Probability Density Function</a:t>
            </a:r>
            <a:r>
              <a:rPr lang="en-US" b="1" dirty="0"/>
              <a:t> </a:t>
            </a:r>
          </a:p>
          <a:p>
            <a:pPr lvl="1"/>
            <a:r>
              <a:rPr lang="en-US" dirty="0"/>
              <a:t> Normal distribution, Normal CDF</a:t>
            </a:r>
          </a:p>
          <a:p>
            <a:pPr lvl="1"/>
            <a:r>
              <a:rPr lang="en-US" dirty="0"/>
              <a:t> Exponential </a:t>
            </a:r>
            <a:r>
              <a:rPr lang="en-US" dirty="0" smtClean="0"/>
              <a:t>distribution</a:t>
            </a:r>
          </a:p>
          <a:p>
            <a:pPr lvl="1"/>
            <a:r>
              <a:rPr lang="en-US" dirty="0"/>
              <a:t> </a:t>
            </a:r>
            <a:r>
              <a:rPr lang="en-US" dirty="0" smtClean="0"/>
              <a:t>Simulating </a:t>
            </a:r>
            <a:endParaRPr lang="en-US" dirty="0"/>
          </a:p>
          <a:p>
            <a:pPr indent="0">
              <a:buNone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7331919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>
            <a:spLocks noGrp="1"/>
          </p:cNvSpPr>
          <p:nvPr>
            <p:ph type="title"/>
          </p:nvPr>
        </p:nvSpPr>
        <p:spPr>
          <a:xfrm>
            <a:off x="683835" y="417561"/>
            <a:ext cx="8229600" cy="10667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3000" b="1" i="0" u="none" strike="noStrike" cap="none" dirty="0" smtClean="0">
                <a:solidFill>
                  <a:srgbClr val="00467F"/>
                </a:solidFill>
                <a:latin typeface="Arial"/>
                <a:ea typeface="Arial"/>
                <a:cs typeface="Arial"/>
                <a:sym typeface="Arial"/>
              </a:rPr>
              <a:t>Bernoulli Trial </a:t>
            </a:r>
            <a:br>
              <a:rPr lang="en-US" sz="3000" b="1" i="0" u="none" strike="noStrike" cap="none" dirty="0" smtClean="0">
                <a:solidFill>
                  <a:srgbClr val="00467F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3000" b="1" i="0" u="none" strike="noStrike" cap="none" dirty="0" smtClean="0">
                <a:solidFill>
                  <a:srgbClr val="00467F"/>
                </a:solidFill>
                <a:latin typeface="Arial"/>
                <a:ea typeface="Arial"/>
                <a:cs typeface="Arial"/>
                <a:sym typeface="Arial"/>
              </a:rPr>
              <a:t>Binomial and Normal Distributions</a:t>
            </a:r>
            <a:endParaRPr lang="en-US" sz="3000" b="1" i="0" u="none" strike="noStrike" cap="none" dirty="0">
              <a:solidFill>
                <a:srgbClr val="0046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Shape 92"/>
          <p:cNvSpPr txBox="1">
            <a:spLocks noGrp="1"/>
          </p:cNvSpPr>
          <p:nvPr>
            <p:ph type="sldNum" idx="12"/>
          </p:nvPr>
        </p:nvSpPr>
        <p:spPr>
          <a:xfrm>
            <a:off x="8610600" y="6172200"/>
            <a:ext cx="533399" cy="5333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20</a:t>
            </a:fld>
            <a:endParaRPr lang="en-US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Text Placeholder 7"/>
          <p:cNvSpPr txBox="1">
            <a:spLocks noGrp="1"/>
          </p:cNvSpPr>
          <p:nvPr>
            <p:ph type="body" idx="1"/>
          </p:nvPr>
        </p:nvSpPr>
        <p:spPr>
          <a:xfrm>
            <a:off x="948135" y="1714600"/>
            <a:ext cx="4931004" cy="4737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i="1" dirty="0">
                <a:solidFill>
                  <a:srgbClr val="0070C0"/>
                </a:solidFill>
              </a:rPr>
              <a:t>Bernoulli trial (or binomial trial) </a:t>
            </a:r>
            <a:r>
              <a:rPr lang="en-US" b="1" i="1" dirty="0" smtClean="0"/>
              <a:t>i</a:t>
            </a:r>
            <a:r>
              <a:rPr lang="en-US" b="1" i="1" dirty="0" smtClean="0">
                <a:solidFill>
                  <a:schemeClr val="tx1"/>
                </a:solidFill>
              </a:rPr>
              <a:t>s </a:t>
            </a:r>
            <a:r>
              <a:rPr lang="en-US" b="1" i="1" dirty="0">
                <a:solidFill>
                  <a:schemeClr val="tx1"/>
                </a:solidFill>
              </a:rPr>
              <a:t>a random experiment with exactly two possible outcomes, "success" and "failure", in which the probability of success is the same every time the experiment is </a:t>
            </a:r>
            <a:r>
              <a:rPr lang="en-US" b="1" i="1" dirty="0" smtClean="0">
                <a:solidFill>
                  <a:schemeClr val="tx1"/>
                </a:solidFill>
              </a:rPr>
              <a:t>conducted</a:t>
            </a:r>
          </a:p>
          <a:p>
            <a:pPr marL="685800" lvl="1" indent="-285750">
              <a:buFont typeface="Arial" panose="020B0604020202020204" pitchFamily="34" charset="0"/>
              <a:buChar char="•"/>
            </a:pPr>
            <a:r>
              <a:rPr lang="en-US" b="1" i="1" dirty="0" smtClean="0">
                <a:solidFill>
                  <a:schemeClr val="tx1"/>
                </a:solidFill>
              </a:rPr>
              <a:t>e.g. coin toss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i="1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Binomial distribution </a:t>
            </a:r>
            <a:r>
              <a:rPr lang="en-US" b="1" i="1" dirty="0" smtClean="0">
                <a:solidFill>
                  <a:schemeClr val="tx1"/>
                </a:solidFill>
              </a:rPr>
              <a:t>is a sum of independent Bernoulli trials </a:t>
            </a:r>
          </a:p>
          <a:p>
            <a:pPr marL="685800" lvl="1" indent="-285750">
              <a:buFont typeface="Arial" panose="020B0604020202020204" pitchFamily="34" charset="0"/>
              <a:buChar char="•"/>
            </a:pPr>
            <a:r>
              <a:rPr lang="en-US" b="1" i="1" dirty="0" smtClean="0">
                <a:solidFill>
                  <a:schemeClr val="tx1"/>
                </a:solidFill>
              </a:rPr>
              <a:t>e.g. six consecutive coin tosses</a:t>
            </a:r>
          </a:p>
          <a:p>
            <a:pPr marL="685800" lvl="1" indent="-285750">
              <a:buFont typeface="Arial" panose="020B0604020202020204" pitchFamily="34" charset="0"/>
              <a:buChar char="•"/>
            </a:pPr>
            <a:r>
              <a:rPr lang="en-US" b="1" i="1" dirty="0" smtClean="0"/>
              <a:t>A distribution of a discrete random variable</a:t>
            </a:r>
          </a:p>
          <a:p>
            <a:pPr marL="685800" lvl="1" indent="-285750">
              <a:buFont typeface="Arial" panose="020B0604020202020204" pitchFamily="34" charset="0"/>
              <a:buChar char="•"/>
            </a:pPr>
            <a:r>
              <a:rPr lang="en-US" b="1" i="1" dirty="0" smtClean="0"/>
              <a:t>For </a:t>
            </a:r>
            <a:r>
              <a:rPr lang="en-US" b="1" i="1" dirty="0"/>
              <a:t>a large number of evens approaches normal distribution </a:t>
            </a:r>
            <a:r>
              <a:rPr lang="en-US" b="1" i="1" dirty="0" smtClean="0"/>
              <a:t>curve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i="1" dirty="0">
                <a:solidFill>
                  <a:schemeClr val="bg2">
                    <a:lumMod val="60000"/>
                    <a:lumOff val="40000"/>
                  </a:schemeClr>
                </a:solidFill>
              </a:rPr>
              <a:t>Normal distribution (Gaussian)</a:t>
            </a:r>
            <a:r>
              <a:rPr lang="en-US" b="1" i="1" dirty="0"/>
              <a:t> is a probability distribution of a (truly) random continuous variable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i="1" dirty="0"/>
          </a:p>
          <a:p>
            <a:pPr marL="400050" lvl="1" indent="0">
              <a:buNone/>
            </a:pPr>
            <a:endParaRPr lang="en-US" b="1" i="1" dirty="0" smtClean="0"/>
          </a:p>
        </p:txBody>
      </p:sp>
      <p:grpSp>
        <p:nvGrpSpPr>
          <p:cNvPr id="15" name="Group 14"/>
          <p:cNvGrpSpPr/>
          <p:nvPr/>
        </p:nvGrpSpPr>
        <p:grpSpPr>
          <a:xfrm>
            <a:off x="6400800" y="2667000"/>
            <a:ext cx="2324100" cy="1896975"/>
            <a:chOff x="6368984" y="2417584"/>
            <a:chExt cx="2324100" cy="1896975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68984" y="2561959"/>
              <a:ext cx="2324100" cy="1752600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6409086" y="2417584"/>
              <a:ext cx="76174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Normal</a:t>
              </a:r>
              <a:endParaRPr lang="en-US" dirty="0"/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>
              <a:off x="6905590" y="2823419"/>
              <a:ext cx="297451" cy="24444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 flipH="1">
              <a:off x="7780952" y="2917102"/>
              <a:ext cx="544880" cy="47646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7787110" y="2417584"/>
              <a:ext cx="8723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Binomial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3326634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>
            <a:spLocks noGrp="1"/>
          </p:cNvSpPr>
          <p:nvPr>
            <p:ph type="title"/>
          </p:nvPr>
        </p:nvSpPr>
        <p:spPr>
          <a:xfrm>
            <a:off x="683835" y="417561"/>
            <a:ext cx="8229600" cy="10667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3000" b="1" i="0" u="none" strike="noStrike" cap="none" dirty="0" smtClean="0">
                <a:solidFill>
                  <a:srgbClr val="00467F"/>
                </a:solidFill>
                <a:latin typeface="Arial"/>
                <a:ea typeface="Arial"/>
                <a:cs typeface="Arial"/>
                <a:sym typeface="Arial"/>
              </a:rPr>
              <a:t>Poisson </a:t>
            </a:r>
            <a:r>
              <a:rPr lang="en-US" sz="3000" dirty="0" smtClean="0">
                <a:solidFill>
                  <a:srgbClr val="00467F"/>
                </a:solidFill>
              </a:rPr>
              <a:t>Distribution</a:t>
            </a:r>
            <a:endParaRPr lang="en-US" sz="3000" b="1" i="0" u="none" strike="noStrike" cap="none" dirty="0">
              <a:solidFill>
                <a:srgbClr val="0046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Shape 92"/>
          <p:cNvSpPr txBox="1">
            <a:spLocks noGrp="1"/>
          </p:cNvSpPr>
          <p:nvPr>
            <p:ph type="sldNum" idx="12"/>
          </p:nvPr>
        </p:nvSpPr>
        <p:spPr>
          <a:xfrm>
            <a:off x="8610600" y="6172200"/>
            <a:ext cx="533399" cy="5333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21</a:t>
            </a:fld>
            <a:endParaRPr lang="en-US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Text Placeholder 7"/>
          <p:cNvSpPr txBox="1">
            <a:spLocks noGrp="1"/>
          </p:cNvSpPr>
          <p:nvPr>
            <p:ph type="body" idx="1"/>
          </p:nvPr>
        </p:nvSpPr>
        <p:spPr>
          <a:xfrm>
            <a:off x="1143000" y="2362200"/>
            <a:ext cx="4470348" cy="2156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i="1" dirty="0" smtClean="0">
                <a:solidFill>
                  <a:srgbClr val="0070C0"/>
                </a:solidFill>
              </a:rPr>
              <a:t>Poisson distribution </a:t>
            </a:r>
            <a:r>
              <a:rPr lang="en-US" b="1" i="1" dirty="0" smtClean="0"/>
              <a:t>describes probability of a certain number of events (discrete variable) within a certain period of time (place, etc.), e.g. cars passing traffic light, radioactive decay, incoming phone calls…</a:t>
            </a:r>
          </a:p>
          <a:p>
            <a:pPr marL="685800" lvl="1" indent="-285750">
              <a:buFont typeface="Arial" panose="020B0604020202020204" pitchFamily="34" charset="0"/>
              <a:buChar char="•"/>
            </a:pPr>
            <a:r>
              <a:rPr lang="en-US" b="1" i="1" dirty="0" smtClean="0"/>
              <a:t>For large number of events approaches normal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5613348" y="2133600"/>
            <a:ext cx="3162299" cy="2524661"/>
            <a:chOff x="6254750" y="3502401"/>
            <a:chExt cx="2540000" cy="2289056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4750" y="3886457"/>
              <a:ext cx="2540000" cy="1905000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7778000" y="3502401"/>
              <a:ext cx="822661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Poisson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7506083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>
            <a:spLocks noGrp="1"/>
          </p:cNvSpPr>
          <p:nvPr>
            <p:ph type="title"/>
          </p:nvPr>
        </p:nvSpPr>
        <p:spPr>
          <a:xfrm>
            <a:off x="487591" y="378781"/>
            <a:ext cx="8229600" cy="10667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3000" b="1" i="0" u="none" strike="noStrike" cap="none" dirty="0" smtClean="0">
                <a:solidFill>
                  <a:srgbClr val="00467F"/>
                </a:solidFill>
                <a:latin typeface="Arial"/>
                <a:ea typeface="Arial"/>
                <a:cs typeface="Arial"/>
                <a:sym typeface="Arial"/>
              </a:rPr>
              <a:t>Normal Distribution and Standard Deviation</a:t>
            </a:r>
            <a:endParaRPr lang="en-US" sz="2000" b="1" i="0" u="none" strike="noStrike" cap="none" dirty="0">
              <a:solidFill>
                <a:srgbClr val="00467F"/>
              </a:solidFill>
              <a:sym typeface="Arial"/>
            </a:endParaRPr>
          </a:p>
        </p:txBody>
      </p:sp>
      <p:sp>
        <p:nvSpPr>
          <p:cNvPr id="92" name="Shape 92"/>
          <p:cNvSpPr txBox="1">
            <a:spLocks noGrp="1"/>
          </p:cNvSpPr>
          <p:nvPr>
            <p:ph type="sldNum" idx="12"/>
          </p:nvPr>
        </p:nvSpPr>
        <p:spPr>
          <a:xfrm>
            <a:off x="8610600" y="6172200"/>
            <a:ext cx="533399" cy="5333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22</a:t>
            </a:fld>
            <a:endParaRPr lang="en-US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1524000" y="2057400"/>
            <a:ext cx="6833414" cy="3840290"/>
            <a:chOff x="1524000" y="893635"/>
            <a:chExt cx="6833414" cy="3840290"/>
          </a:xfrm>
        </p:grpSpPr>
        <p:pic>
          <p:nvPicPr>
            <p:cNvPr id="2050" name="Picture 2" descr="Image result for standard deviation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000" y="990600"/>
              <a:ext cx="5283451" cy="37433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5384200" y="990600"/>
              <a:ext cx="14478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Mean / Average</a:t>
              </a:r>
              <a:endParaRPr lang="en-US" dirty="0"/>
            </a:p>
          </p:txBody>
        </p:sp>
        <p:cxnSp>
          <p:nvCxnSpPr>
            <p:cNvPr id="7" name="Straight Arrow Connector 6"/>
            <p:cNvCxnSpPr/>
            <p:nvPr/>
          </p:nvCxnSpPr>
          <p:spPr>
            <a:xfrm flipH="1">
              <a:off x="4404183" y="1238025"/>
              <a:ext cx="853617" cy="30480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5867400" y="1526321"/>
              <a:ext cx="209544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One Standard Deviation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172200" y="2225114"/>
              <a:ext cx="21852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Two Standard Deviations</a:t>
              </a:r>
              <a:endParaRPr lang="en-US" dirty="0"/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 flipH="1">
              <a:off x="4957391" y="1681698"/>
              <a:ext cx="853617" cy="30480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 flipH="1">
              <a:off x="5592992" y="2503713"/>
              <a:ext cx="579208" cy="21863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2153757" y="893635"/>
              <a:ext cx="170751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Normal Distribution</a:t>
              </a:r>
              <a:endParaRPr lang="en-US" dirty="0"/>
            </a:p>
          </p:txBody>
        </p:sp>
        <p:cxnSp>
          <p:nvCxnSpPr>
            <p:cNvPr id="18" name="Straight Arrow Connector 17"/>
            <p:cNvCxnSpPr/>
            <p:nvPr/>
          </p:nvCxnSpPr>
          <p:spPr>
            <a:xfrm>
              <a:off x="3124200" y="1238025"/>
              <a:ext cx="710037" cy="44218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183312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" y="482850"/>
            <a:ext cx="8229600" cy="668700"/>
          </a:xfrm>
        </p:spPr>
        <p:txBody>
          <a:bodyPr/>
          <a:lstStyle/>
          <a:p>
            <a:pPr algn="ctr"/>
            <a:r>
              <a:rPr lang="en-US" sz="2400" b="1" dirty="0" smtClean="0">
                <a:solidFill>
                  <a:schemeClr val="bg2"/>
                </a:solidFill>
              </a:rPr>
              <a:t>PDF and CDF for Normal Distribution</a:t>
            </a:r>
            <a:br>
              <a:rPr lang="en-US" sz="2400" b="1" dirty="0" smtClean="0">
                <a:solidFill>
                  <a:schemeClr val="bg2"/>
                </a:solidFill>
              </a:rPr>
            </a:br>
            <a:r>
              <a:rPr lang="en-US" sz="1800" b="1" dirty="0" smtClean="0">
                <a:solidFill>
                  <a:schemeClr val="bg2"/>
                </a:solidFill>
              </a:rPr>
              <a:t>(CDF is integral of PDF)</a:t>
            </a:r>
            <a:endParaRPr lang="en-US" sz="1800" b="1" dirty="0">
              <a:solidFill>
                <a:schemeClr val="bg2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1524000"/>
            <a:ext cx="5157788" cy="450811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318879" y="6175946"/>
            <a:ext cx="38266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“D” in PDF is “Density” </a:t>
            </a:r>
            <a:r>
              <a:rPr lang="en-US" dirty="0"/>
              <a:t>– </a:t>
            </a:r>
            <a:r>
              <a:rPr lang="en-US" dirty="0" smtClean="0"/>
              <a:t>continuous variable</a:t>
            </a:r>
          </a:p>
          <a:p>
            <a:r>
              <a:rPr lang="en-US" dirty="0" smtClean="0"/>
              <a:t>“M” in PMF is “Mass” – discrete variable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438400" y="4191000"/>
            <a:ext cx="13716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3333CC"/>
                </a:solidFill>
              </a:rPr>
              <a:t>Probability is </a:t>
            </a:r>
            <a:endParaRPr lang="en-US" dirty="0">
              <a:solidFill>
                <a:srgbClr val="3333CC"/>
              </a:solidFill>
            </a:endParaRPr>
          </a:p>
          <a:p>
            <a:r>
              <a:rPr lang="en-US" dirty="0" smtClean="0">
                <a:solidFill>
                  <a:srgbClr val="3333CC"/>
                </a:solidFill>
              </a:rPr>
              <a:t>area under the blue curve is</a:t>
            </a:r>
            <a:endParaRPr lang="en-US" dirty="0">
              <a:solidFill>
                <a:srgbClr val="3333CC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800600" y="2819400"/>
            <a:ext cx="13716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Probability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i</a:t>
            </a:r>
            <a:r>
              <a:rPr lang="en-US" dirty="0" smtClean="0">
                <a:solidFill>
                  <a:srgbClr val="FF0000"/>
                </a:solidFill>
              </a:rPr>
              <a:t>s value on y- axis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09573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 smtClean="0">
                <a:solidFill>
                  <a:schemeClr val="bg2"/>
                </a:solidFill>
              </a:rPr>
              <a:t>PDF with Different Means and STD </a:t>
            </a:r>
            <a:endParaRPr lang="en-US" sz="2400" b="1" dirty="0">
              <a:solidFill>
                <a:schemeClr val="bg2"/>
              </a:solidFill>
            </a:endParaRPr>
          </a:p>
        </p:txBody>
      </p:sp>
      <p:pic>
        <p:nvPicPr>
          <p:cNvPr id="2052" name="Picture 4" descr="Image result for normal pdf func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981200"/>
            <a:ext cx="6667500" cy="4257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01199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 smtClean="0">
                <a:solidFill>
                  <a:schemeClr val="bg2"/>
                </a:solidFill>
              </a:rPr>
              <a:t>CDF with Different Means and STD </a:t>
            </a:r>
            <a:endParaRPr lang="en-US" sz="2400" b="1" dirty="0">
              <a:solidFill>
                <a:schemeClr val="bg2"/>
              </a:solidFill>
            </a:endParaRPr>
          </a:p>
        </p:txBody>
      </p:sp>
      <p:pic>
        <p:nvPicPr>
          <p:cNvPr id="3074" name="Picture 2" descr="Image result for normal pdf func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752600"/>
            <a:ext cx="6318540" cy="403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94102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3238501"/>
            <a:ext cx="6888972" cy="2447926"/>
          </a:xfrm>
          <a:prstGeom prst="rect">
            <a:avLst/>
          </a:prstGeom>
        </p:spPr>
      </p:pic>
      <p:sp>
        <p:nvSpPr>
          <p:cNvPr id="90" name="Shape 90"/>
          <p:cNvSpPr txBox="1">
            <a:spLocks noGrp="1"/>
          </p:cNvSpPr>
          <p:nvPr>
            <p:ph type="title"/>
          </p:nvPr>
        </p:nvSpPr>
        <p:spPr>
          <a:xfrm>
            <a:off x="457200" y="190500"/>
            <a:ext cx="8229600" cy="10667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3000" b="1" i="0" u="none" strike="noStrike" cap="none" dirty="0" smtClean="0">
                <a:solidFill>
                  <a:srgbClr val="00467F"/>
                </a:solidFill>
                <a:latin typeface="Arial"/>
                <a:ea typeface="Arial"/>
                <a:cs typeface="Arial"/>
                <a:sym typeface="Arial"/>
              </a:rPr>
              <a:t>Skew(ness) and Kurtosis</a:t>
            </a:r>
            <a:endParaRPr lang="en-US" sz="3000" b="1" i="0" u="none" strike="noStrike" cap="none" dirty="0">
              <a:solidFill>
                <a:srgbClr val="0046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1371600" y="1600200"/>
            <a:ext cx="6368802" cy="1828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114300" lvl="0" indent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None/>
            </a:pPr>
            <a:r>
              <a:rPr lang="en-US" b="1" i="1" dirty="0" smtClean="0">
                <a:solidFill>
                  <a:schemeClr val="bg2"/>
                </a:solidFill>
              </a:rPr>
              <a:t>Skew </a:t>
            </a:r>
            <a:r>
              <a:rPr lang="en-US" b="1" i="1" dirty="0" smtClean="0">
                <a:solidFill>
                  <a:schemeClr val="dk1"/>
                </a:solidFill>
              </a:rPr>
              <a:t>is a measure of “lack of symmetry” – the bigger is the skew the more asymmetric is the distribution</a:t>
            </a:r>
          </a:p>
          <a:p>
            <a:pPr marL="114300" lvl="0" indent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None/>
            </a:pPr>
            <a:r>
              <a:rPr lang="en-US" b="1" i="1" u="none" strike="noStrike" cap="none" dirty="0" smtClean="0">
                <a:solidFill>
                  <a:schemeClr val="bg2"/>
                </a:solidFill>
                <a:sym typeface="Arial"/>
              </a:rPr>
              <a:t>Kurtosis</a:t>
            </a:r>
            <a:r>
              <a:rPr lang="en-US" b="1" i="1" u="none" strike="noStrike" cap="none" dirty="0" smtClean="0">
                <a:solidFill>
                  <a:schemeClr val="dk1"/>
                </a:solidFill>
                <a:sym typeface="Arial"/>
              </a:rPr>
              <a:t> is a measure of </a:t>
            </a:r>
          </a:p>
          <a:p>
            <a:pPr marL="400050" indent="-285750">
              <a:lnSpc>
                <a:spcPct val="90000"/>
              </a:lnSpc>
              <a:spcBef>
                <a:spcPts val="1000"/>
              </a:spcBef>
            </a:pPr>
            <a:r>
              <a:rPr lang="en-US" b="1" i="1" u="none" strike="noStrike" cap="none" dirty="0" smtClean="0">
                <a:solidFill>
                  <a:schemeClr val="dk1"/>
                </a:solidFill>
                <a:sym typeface="Arial"/>
              </a:rPr>
              <a:t>“</a:t>
            </a:r>
            <a:r>
              <a:rPr lang="en-US" b="1" i="1" u="none" strike="noStrike" cap="none" dirty="0" err="1" smtClean="0">
                <a:solidFill>
                  <a:schemeClr val="dk1"/>
                </a:solidFill>
                <a:sym typeface="Arial"/>
              </a:rPr>
              <a:t>Peakedness</a:t>
            </a:r>
            <a:r>
              <a:rPr lang="en-US" b="1" i="1" u="none" strike="noStrike" cap="none" dirty="0" smtClean="0">
                <a:solidFill>
                  <a:schemeClr val="dk1"/>
                </a:solidFill>
                <a:sym typeface="Arial"/>
              </a:rPr>
              <a:t>” (Wolfram </a:t>
            </a:r>
            <a:r>
              <a:rPr lang="en-US" b="1" i="1" u="none" strike="noStrike" cap="none" dirty="0" err="1" smtClean="0">
                <a:solidFill>
                  <a:schemeClr val="dk1"/>
                </a:solidFill>
                <a:sym typeface="Arial"/>
              </a:rPr>
              <a:t>MathWorld</a:t>
            </a:r>
            <a:r>
              <a:rPr lang="en-US" b="1" i="1" u="none" strike="noStrike" cap="none" dirty="0" smtClean="0">
                <a:solidFill>
                  <a:schemeClr val="dk1"/>
                </a:solidFill>
                <a:sym typeface="Arial"/>
              </a:rPr>
              <a:t>)</a:t>
            </a:r>
          </a:p>
          <a:p>
            <a:pPr marL="400050" indent="-285750">
              <a:lnSpc>
                <a:spcPct val="90000"/>
              </a:lnSpc>
              <a:spcBef>
                <a:spcPts val="1000"/>
              </a:spcBef>
            </a:pPr>
            <a:r>
              <a:rPr lang="en-US" b="1" i="1" u="none" strike="noStrike" cap="none" dirty="0" smtClean="0">
                <a:solidFill>
                  <a:schemeClr val="dk1"/>
                </a:solidFill>
                <a:sym typeface="Arial"/>
              </a:rPr>
              <a:t>Combined weight of the “tails” relative to the rest of the distribution (Dr. Donald Wheeler)</a:t>
            </a:r>
            <a:endParaRPr lang="en-US" b="1" i="1" u="none" strike="noStrike" cap="none" dirty="0">
              <a:solidFill>
                <a:schemeClr val="dk1"/>
              </a:solidFill>
              <a:sym typeface="Arial"/>
            </a:endParaRPr>
          </a:p>
          <a:p>
            <a:pPr marL="114300" lvl="0" indent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None/>
            </a:pPr>
            <a:endParaRPr lang="en-US" b="1" i="1" u="none" strike="noStrike" cap="none" dirty="0">
              <a:solidFill>
                <a:schemeClr val="dk1"/>
              </a:solidFill>
              <a:sym typeface="Arial"/>
            </a:endParaRPr>
          </a:p>
          <a:p>
            <a:pPr marL="457200" indent="-34290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</a:pPr>
            <a:endParaRPr lang="en-US" b="1" i="1" dirty="0" smtClean="0">
              <a:solidFill>
                <a:schemeClr val="dk1"/>
              </a:solidFill>
            </a:endParaRPr>
          </a:p>
          <a:p>
            <a:pPr marL="457200" indent="-34290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</a:pPr>
            <a:endParaRPr lang="en-US" b="1" i="1" u="none" strike="noStrike" cap="none" dirty="0">
              <a:solidFill>
                <a:schemeClr val="dk1"/>
              </a:solidFill>
              <a:sym typeface="Arial"/>
            </a:endParaRPr>
          </a:p>
          <a:p>
            <a:pPr marL="457200" indent="-34290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</a:pPr>
            <a:endParaRPr lang="en-US" b="1" i="1" dirty="0" smtClean="0">
              <a:solidFill>
                <a:schemeClr val="dk1"/>
              </a:solidFill>
            </a:endParaRPr>
          </a:p>
          <a:p>
            <a:pPr marL="457200" indent="-34290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</a:pPr>
            <a:endParaRPr lang="en-US" b="1" i="1" u="none" strike="noStrike" cap="none" dirty="0">
              <a:solidFill>
                <a:schemeClr val="dk1"/>
              </a:solidFill>
              <a:sym typeface="Arial"/>
            </a:endParaRPr>
          </a:p>
          <a:p>
            <a:pPr marL="457200" indent="-34290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</a:pPr>
            <a:endParaRPr lang="en-US" b="1" i="1" u="none" strike="noStrike" cap="none" dirty="0" smtClean="0">
              <a:solidFill>
                <a:schemeClr val="dk1"/>
              </a:solidFill>
              <a:sym typeface="Arial"/>
            </a:endParaRPr>
          </a:p>
        </p:txBody>
      </p:sp>
      <p:sp>
        <p:nvSpPr>
          <p:cNvPr id="92" name="Shape 92"/>
          <p:cNvSpPr txBox="1">
            <a:spLocks noGrp="1"/>
          </p:cNvSpPr>
          <p:nvPr>
            <p:ph type="sldNum" idx="12"/>
          </p:nvPr>
        </p:nvSpPr>
        <p:spPr>
          <a:xfrm>
            <a:off x="8610600" y="6172200"/>
            <a:ext cx="533399" cy="5333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26</a:t>
            </a:fld>
            <a:endParaRPr lang="en-US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524000" y="5686427"/>
            <a:ext cx="4572000" cy="286232"/>
          </a:xfrm>
          <a:prstGeom prst="rect">
            <a:avLst/>
          </a:prstGeom>
        </p:spPr>
        <p:txBody>
          <a:bodyPr>
            <a:spAutoFit/>
          </a:bodyPr>
          <a:lstStyle/>
          <a:p>
            <a:pPr marL="114300" lv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</a:pPr>
            <a:r>
              <a:rPr lang="en-US" b="1" i="1" dirty="0" smtClean="0">
                <a:solidFill>
                  <a:srgbClr val="FF7C80"/>
                </a:solidFill>
              </a:rPr>
              <a:t>Normal distribution </a:t>
            </a:r>
            <a:r>
              <a:rPr lang="en-US" b="1" i="1" dirty="0" smtClean="0">
                <a:solidFill>
                  <a:schemeClr val="dk1"/>
                </a:solidFill>
              </a:rPr>
              <a:t>Skew = 0, Kurtosis = 3</a:t>
            </a:r>
            <a:endParaRPr lang="en-US" b="1" i="1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10564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>
            <a:spLocks noGrp="1"/>
          </p:cNvSpPr>
          <p:nvPr>
            <p:ph type="title"/>
          </p:nvPr>
        </p:nvSpPr>
        <p:spPr>
          <a:xfrm>
            <a:off x="457200" y="190500"/>
            <a:ext cx="8229600" cy="10667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3000" b="1" i="0" u="none" strike="noStrike" cap="none" dirty="0" smtClean="0">
                <a:solidFill>
                  <a:srgbClr val="00467F"/>
                </a:solidFill>
                <a:latin typeface="Arial"/>
                <a:ea typeface="Arial"/>
                <a:cs typeface="Arial"/>
                <a:sym typeface="Arial"/>
              </a:rPr>
              <a:t>Covariance and Correlation</a:t>
            </a:r>
            <a:endParaRPr lang="en-US" sz="3000" b="1" i="0" u="none" strike="noStrike" cap="none" dirty="0">
              <a:solidFill>
                <a:srgbClr val="0046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1143000" y="1066800"/>
            <a:ext cx="6781800" cy="47553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114300" lvl="0" indent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None/>
            </a:pPr>
            <a:r>
              <a:rPr lang="en-US" b="1" i="1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Both describe how two variables deviate from expected values (means/averages)</a:t>
            </a:r>
          </a:p>
          <a:p>
            <a:pPr marL="457200" indent="-342900">
              <a:lnSpc>
                <a:spcPct val="90000"/>
              </a:lnSpc>
              <a:spcBef>
                <a:spcPts val="1000"/>
              </a:spcBef>
            </a:pPr>
            <a:r>
              <a:rPr lang="en-US" b="1" i="1" dirty="0">
                <a:solidFill>
                  <a:schemeClr val="dk1"/>
                </a:solidFill>
              </a:rPr>
              <a:t>Covariance is </a:t>
            </a:r>
            <a:r>
              <a:rPr lang="en-US" b="1" i="1" dirty="0" smtClean="0">
                <a:solidFill>
                  <a:schemeClr val="dk1"/>
                </a:solidFill>
              </a:rPr>
              <a:t>average </a:t>
            </a:r>
            <a:r>
              <a:rPr lang="en-US" b="1" i="1" dirty="0">
                <a:solidFill>
                  <a:schemeClr val="dk1"/>
                </a:solidFill>
              </a:rPr>
              <a:t>of the products of deviations of each variable from its mean</a:t>
            </a:r>
          </a:p>
          <a:p>
            <a:pPr marL="457200" lvl="0" indent="-342900">
              <a:lnSpc>
                <a:spcPct val="90000"/>
              </a:lnSpc>
              <a:spcBef>
                <a:spcPts val="1000"/>
              </a:spcBef>
            </a:pPr>
            <a:r>
              <a:rPr lang="en-US" b="1" i="1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Correlation (coefficient) is “normalized” dimensionless covariance, i.e. </a:t>
            </a:r>
          </a:p>
          <a:p>
            <a:pPr marL="114300" indent="0" algn="ctr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None/>
            </a:pPr>
            <a:r>
              <a:rPr lang="en-US" sz="1800" b="1" i="1" dirty="0" smtClean="0">
                <a:solidFill>
                  <a:schemeClr val="dk1"/>
                </a:solidFill>
              </a:rPr>
              <a:t>      </a:t>
            </a:r>
            <a:r>
              <a:rPr lang="en-US" sz="1400" b="1" i="1" dirty="0" smtClean="0">
                <a:solidFill>
                  <a:schemeClr val="dk1"/>
                </a:solidFill>
              </a:rPr>
              <a:t>Correlation(A,B</a:t>
            </a:r>
            <a:r>
              <a:rPr lang="en-US" sz="1400" b="1" i="1" dirty="0">
                <a:solidFill>
                  <a:schemeClr val="dk1"/>
                </a:solidFill>
              </a:rPr>
              <a:t>) = Covariance(A,B) / </a:t>
            </a:r>
            <a:r>
              <a:rPr lang="en-US" sz="1400" b="1" i="1" dirty="0" smtClean="0">
                <a:solidFill>
                  <a:schemeClr val="dk1"/>
                </a:solidFill>
              </a:rPr>
              <a:t>((Standard Deviation(A))(</a:t>
            </a:r>
            <a:r>
              <a:rPr lang="en-US" sz="1400" b="1" i="1" dirty="0">
                <a:solidFill>
                  <a:schemeClr val="dk1"/>
                </a:solidFill>
              </a:rPr>
              <a:t>Standard </a:t>
            </a:r>
            <a:r>
              <a:rPr lang="en-US" sz="1400" b="1" i="1" dirty="0" smtClean="0">
                <a:solidFill>
                  <a:schemeClr val="dk1"/>
                </a:solidFill>
              </a:rPr>
              <a:t>Deviation(B</a:t>
            </a:r>
            <a:r>
              <a:rPr lang="en-US" sz="1400" b="1" i="1" dirty="0">
                <a:solidFill>
                  <a:schemeClr val="dk1"/>
                </a:solidFill>
              </a:rPr>
              <a:t>)))</a:t>
            </a:r>
            <a:endParaRPr lang="en-US" sz="1800" b="1" i="1" dirty="0">
              <a:solidFill>
                <a:schemeClr val="dk1"/>
              </a:solidFill>
            </a:endParaRPr>
          </a:p>
          <a:p>
            <a:pPr marL="114300" lvl="0" indent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None/>
            </a:pPr>
            <a:r>
              <a:rPr lang="en-US" b="1" i="1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b="1" i="1" dirty="0" smtClean="0">
                <a:solidFill>
                  <a:schemeClr val="dk1"/>
                </a:solidFill>
              </a:rPr>
              <a:t>Example</a:t>
            </a:r>
          </a:p>
          <a:p>
            <a:pPr marL="514350" lvl="1" indent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None/>
            </a:pPr>
            <a:r>
              <a:rPr lang="en-US" b="1" i="1" dirty="0" smtClean="0">
                <a:solidFill>
                  <a:schemeClr val="dk1"/>
                </a:solidFill>
              </a:rPr>
              <a:t>A = [3, 2, 4, 5, 6]	</a:t>
            </a:r>
            <a:r>
              <a:rPr lang="en-US" b="1" i="1" dirty="0">
                <a:solidFill>
                  <a:schemeClr val="dk1"/>
                </a:solidFill>
              </a:rPr>
              <a:t>Average(A) = </a:t>
            </a:r>
            <a:r>
              <a:rPr lang="en-US" b="1" i="1" dirty="0" smtClean="0">
                <a:solidFill>
                  <a:schemeClr val="dk1"/>
                </a:solidFill>
              </a:rPr>
              <a:t>4</a:t>
            </a:r>
            <a:endParaRPr lang="en-US" b="1" i="1" dirty="0">
              <a:solidFill>
                <a:schemeClr val="dk1"/>
              </a:solidFill>
            </a:endParaRPr>
          </a:p>
          <a:p>
            <a:pPr marL="514350" lvl="1" indent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None/>
            </a:pPr>
            <a:r>
              <a:rPr lang="en-US" b="1" i="1" dirty="0" smtClean="0">
                <a:solidFill>
                  <a:schemeClr val="dk1"/>
                </a:solidFill>
              </a:rPr>
              <a:t>B = [9, 7, 12, 15, 17]	</a:t>
            </a:r>
            <a:r>
              <a:rPr lang="en-US" b="1" i="1" dirty="0">
                <a:solidFill>
                  <a:schemeClr val="dk1"/>
                </a:solidFill>
              </a:rPr>
              <a:t>Average(B) = 12</a:t>
            </a:r>
          </a:p>
          <a:p>
            <a:pPr marL="514350" lvl="1" indent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None/>
            </a:pPr>
            <a:endParaRPr lang="en-US" b="1" i="1" dirty="0" smtClean="0">
              <a:solidFill>
                <a:schemeClr val="dk1"/>
              </a:solidFill>
            </a:endParaRPr>
          </a:p>
          <a:p>
            <a:pPr marL="514350" lvl="1" indent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None/>
            </a:pPr>
            <a:r>
              <a:rPr lang="en-US" b="1" i="1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Covariance</a:t>
            </a:r>
            <a:r>
              <a:rPr lang="en-US" b="1" i="1" dirty="0" smtClean="0">
                <a:solidFill>
                  <a:schemeClr val="dk1"/>
                </a:solidFill>
              </a:rPr>
              <a:t>(A,B) = </a:t>
            </a:r>
          </a:p>
          <a:p>
            <a:pPr marL="514350" lvl="1" indent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None/>
            </a:pPr>
            <a:r>
              <a:rPr lang="en-US" b="1" i="1" dirty="0">
                <a:solidFill>
                  <a:schemeClr val="dk1"/>
                </a:solidFill>
              </a:rPr>
              <a:t> </a:t>
            </a:r>
            <a:r>
              <a:rPr lang="en-US" b="1" i="1" dirty="0" smtClean="0">
                <a:solidFill>
                  <a:schemeClr val="dk1"/>
                </a:solidFill>
              </a:rPr>
              <a:t>  = ((3 – 4)(9 – 12) + (2 – 4)(7 – 12) + (4 – 4)(12 – 12) + (5 – 4)(15 – 12) + (6 – 4)(17 – 12))/5 =</a:t>
            </a:r>
          </a:p>
          <a:p>
            <a:pPr marL="514350" lvl="1" indent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None/>
            </a:pPr>
            <a:r>
              <a:rPr lang="en-US" b="1" i="1" dirty="0" smtClean="0">
                <a:solidFill>
                  <a:schemeClr val="dk1"/>
                </a:solidFill>
              </a:rPr>
              <a:t>   = 5.2</a:t>
            </a:r>
          </a:p>
          <a:p>
            <a:pPr marL="114300" indent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None/>
            </a:pPr>
            <a:r>
              <a:rPr lang="en-US" b="1" i="1" dirty="0" smtClean="0">
                <a:solidFill>
                  <a:schemeClr val="bg2">
                    <a:lumMod val="75000"/>
                  </a:schemeClr>
                </a:solidFill>
              </a:rPr>
              <a:t>Exercise: use Excel to compute covariance and correlation</a:t>
            </a:r>
          </a:p>
        </p:txBody>
      </p:sp>
      <p:sp>
        <p:nvSpPr>
          <p:cNvPr id="92" name="Shape 92"/>
          <p:cNvSpPr txBox="1">
            <a:spLocks noGrp="1"/>
          </p:cNvSpPr>
          <p:nvPr>
            <p:ph type="sldNum" idx="12"/>
          </p:nvPr>
        </p:nvSpPr>
        <p:spPr>
          <a:xfrm>
            <a:off x="8610600" y="6172200"/>
            <a:ext cx="533399" cy="5333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27</a:t>
            </a:fld>
            <a:endParaRPr lang="en-US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4506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>
            <a:spLocks noGrp="1"/>
          </p:cNvSpPr>
          <p:nvPr>
            <p:ph type="title"/>
          </p:nvPr>
        </p:nvSpPr>
        <p:spPr>
          <a:xfrm>
            <a:off x="457200" y="403388"/>
            <a:ext cx="8229600" cy="8762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3000" b="1" i="0" u="none" strike="noStrike" cap="none" dirty="0" smtClean="0">
                <a:solidFill>
                  <a:srgbClr val="00467F"/>
                </a:solidFill>
                <a:latin typeface="Arial"/>
                <a:ea typeface="Arial"/>
                <a:cs typeface="Arial"/>
                <a:sym typeface="Arial"/>
              </a:rPr>
              <a:t>Exercise</a:t>
            </a:r>
            <a:endParaRPr lang="en-US" sz="3000" b="1" i="0" u="none" strike="noStrike" cap="none" dirty="0">
              <a:solidFill>
                <a:srgbClr val="0046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Shape 92"/>
          <p:cNvSpPr txBox="1">
            <a:spLocks noGrp="1"/>
          </p:cNvSpPr>
          <p:nvPr>
            <p:ph type="sldNum" idx="12"/>
          </p:nvPr>
        </p:nvSpPr>
        <p:spPr>
          <a:xfrm>
            <a:off x="8610600" y="6172200"/>
            <a:ext cx="533399" cy="5333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28</a:t>
            </a:fld>
            <a:endParaRPr lang="en-US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Shape 91"/>
          <p:cNvSpPr txBox="1">
            <a:spLocks noGrp="1"/>
          </p:cNvSpPr>
          <p:nvPr>
            <p:ph type="body" idx="1"/>
          </p:nvPr>
        </p:nvSpPr>
        <p:spPr>
          <a:xfrm>
            <a:off x="1857450" y="1279687"/>
            <a:ext cx="5457750" cy="66836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114300" indent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None/>
            </a:pPr>
            <a:r>
              <a:rPr lang="en-US" b="1" i="1" dirty="0" smtClean="0">
                <a:solidFill>
                  <a:schemeClr val="dk1"/>
                </a:solidFill>
              </a:rPr>
              <a:t>Compute Covariance and Correlation Coefficient</a:t>
            </a:r>
          </a:p>
          <a:p>
            <a:pPr marL="400050" indent="-28575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</a:pPr>
            <a:r>
              <a:rPr lang="en-US" sz="1200" b="1" i="1" dirty="0" smtClean="0">
                <a:solidFill>
                  <a:schemeClr val="dk1"/>
                </a:solidFill>
              </a:rPr>
              <a:t>For A and B</a:t>
            </a:r>
          </a:p>
          <a:p>
            <a:pPr marL="400050" indent="-28575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</a:pPr>
            <a:r>
              <a:rPr lang="en-US" sz="1200" b="1" i="1" dirty="0" smtClean="0">
                <a:solidFill>
                  <a:schemeClr val="dk1"/>
                </a:solidFill>
              </a:rPr>
              <a:t>For A and A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" y="2362200"/>
            <a:ext cx="6063390" cy="3575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3885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1981200"/>
            <a:ext cx="6858000" cy="4044179"/>
          </a:xfrm>
          <a:prstGeom prst="rect">
            <a:avLst/>
          </a:prstGeom>
        </p:spPr>
      </p:pic>
      <p:sp>
        <p:nvSpPr>
          <p:cNvPr id="5" name="Shape 90"/>
          <p:cNvSpPr txBox="1">
            <a:spLocks noGrp="1"/>
          </p:cNvSpPr>
          <p:nvPr>
            <p:ph type="title"/>
          </p:nvPr>
        </p:nvSpPr>
        <p:spPr>
          <a:xfrm>
            <a:off x="457200" y="403388"/>
            <a:ext cx="8229600" cy="8762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3000" b="1" i="0" u="none" strike="noStrike" cap="none" dirty="0" smtClean="0">
                <a:solidFill>
                  <a:srgbClr val="00467F"/>
                </a:solidFill>
                <a:latin typeface="Arial"/>
                <a:ea typeface="Arial"/>
                <a:cs typeface="Arial"/>
                <a:sym typeface="Arial"/>
              </a:rPr>
              <a:t>Exercise (cont.)</a:t>
            </a:r>
            <a:endParaRPr lang="en-US" sz="3000" b="1" i="0" u="none" strike="noStrike" cap="none" dirty="0">
              <a:solidFill>
                <a:srgbClr val="0046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Shape 91"/>
          <p:cNvSpPr txBox="1">
            <a:spLocks noGrp="1"/>
          </p:cNvSpPr>
          <p:nvPr>
            <p:ph type="body" idx="1"/>
          </p:nvPr>
        </p:nvSpPr>
        <p:spPr>
          <a:xfrm>
            <a:off x="1843125" y="1066800"/>
            <a:ext cx="5457750" cy="66836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114300" indent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None/>
            </a:pPr>
            <a:r>
              <a:rPr lang="en-US" b="1" i="1" dirty="0" smtClean="0">
                <a:solidFill>
                  <a:schemeClr val="dk1"/>
                </a:solidFill>
              </a:rPr>
              <a:t>Compute Covariance and Correlation Coefficient</a:t>
            </a:r>
          </a:p>
          <a:p>
            <a:pPr marL="400050" indent="-28575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</a:pPr>
            <a:r>
              <a:rPr lang="en-US" sz="1200" b="1" i="1" dirty="0" smtClean="0">
                <a:solidFill>
                  <a:schemeClr val="dk1"/>
                </a:solidFill>
              </a:rPr>
              <a:t>For A and C, where C is shifted A</a:t>
            </a:r>
          </a:p>
        </p:txBody>
      </p:sp>
    </p:spTree>
    <p:extLst>
      <p:ext uri="{BB962C8B-B14F-4D97-AF65-F5344CB8AC3E}">
        <p14:creationId xmlns:p14="http://schemas.microsoft.com/office/powerpoint/2010/main" val="14857914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b="1" dirty="0" smtClean="0">
                <a:solidFill>
                  <a:schemeClr val="bg2"/>
                </a:solidFill>
              </a:rPr>
              <a:t>Data Science Tools in Python</a:t>
            </a:r>
            <a:endParaRPr lang="en-US" sz="2400" b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37001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b="1" dirty="0" smtClean="0">
                <a:solidFill>
                  <a:schemeClr val="bg2"/>
                </a:solidFill>
              </a:rPr>
              <a:t>Exercises</a:t>
            </a:r>
          </a:p>
          <a:p>
            <a:r>
              <a:rPr lang="en-US" b="1" dirty="0">
                <a:solidFill>
                  <a:schemeClr val="bg2"/>
                </a:solidFill>
              </a:rPr>
              <a:t>https://campus.datacamp.com/courses/statistical-thinking-in-python-part-1/</a:t>
            </a:r>
          </a:p>
          <a:p>
            <a:endParaRPr lang="en-US" sz="2400" b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01293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90"/>
          <p:cNvSpPr txBox="1">
            <a:spLocks/>
          </p:cNvSpPr>
          <p:nvPr/>
        </p:nvSpPr>
        <p:spPr>
          <a:xfrm>
            <a:off x="457200" y="304800"/>
            <a:ext cx="8229600" cy="94134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>
              <a:buClr>
                <a:srgbClr val="000000"/>
              </a:buClr>
              <a:buSzPct val="25000"/>
              <a:buFont typeface="Arial"/>
              <a:buNone/>
            </a:pPr>
            <a:r>
              <a:rPr lang="en-US" sz="3000" b="1" dirty="0" smtClean="0">
                <a:solidFill>
                  <a:srgbClr val="00467F"/>
                </a:solidFill>
              </a:rPr>
              <a:t>Iris Flower</a:t>
            </a:r>
            <a:endParaRPr lang="en-US" sz="3000" b="1" dirty="0">
              <a:solidFill>
                <a:srgbClr val="00467F"/>
              </a:solidFill>
            </a:endParaRP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49888547"/>
              </p:ext>
            </p:extLst>
          </p:nvPr>
        </p:nvGraphicFramePr>
        <p:xfrm>
          <a:off x="3048000" y="4953000"/>
          <a:ext cx="2862610" cy="15776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2" name="Macro-Enabled Worksheet" showAsIcon="1" r:id="rId3" imgW="914400" imgH="792360" progId="Excel.SheetMacroEnabled.12">
                  <p:embed/>
                </p:oleObj>
              </mc:Choice>
              <mc:Fallback>
                <p:oleObj name="Macro-Enabled Worksheet" showAsIcon="1" r:id="rId3" imgW="914400" imgH="792360" progId="Excel.SheetMacroEnabled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048000" y="4953000"/>
                        <a:ext cx="2862610" cy="157764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48" name="Picture 24" descr="Image result for iris petals and sepal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829" y="2133600"/>
            <a:ext cx="7766341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23550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bg2"/>
                </a:solidFill>
              </a:rPr>
              <a:t>Plotting a histogram of iris data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0"/>
            <a:ext cx="9144000" cy="4402667"/>
          </a:xfrm>
          <a:prstGeom prst="rect">
            <a:avLst/>
          </a:prstGeom>
        </p:spPr>
      </p:pic>
      <p:sp>
        <p:nvSpPr>
          <p:cNvPr id="4" name="Rounded Rectangular Callout 3"/>
          <p:cNvSpPr/>
          <p:nvPr/>
        </p:nvSpPr>
        <p:spPr>
          <a:xfrm>
            <a:off x="2667000" y="5831720"/>
            <a:ext cx="2590800" cy="762000"/>
          </a:xfrm>
          <a:prstGeom prst="wedgeRoundRectCallout">
            <a:avLst>
              <a:gd name="adj1" fmla="val -128331"/>
              <a:gd name="adj2" fmla="val -294356"/>
              <a:gd name="adj3" fmla="val 16667"/>
            </a:avLst>
          </a:prstGeom>
          <a:solidFill>
            <a:schemeClr val="accent1">
              <a:alpha val="5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“_” – general purpose “throwaway” variable</a:t>
            </a:r>
          </a:p>
        </p:txBody>
      </p:sp>
    </p:spTree>
    <p:extLst>
      <p:ext uri="{BB962C8B-B14F-4D97-AF65-F5344CB8AC3E}">
        <p14:creationId xmlns:p14="http://schemas.microsoft.com/office/powerpoint/2010/main" val="1758128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>
                <a:solidFill>
                  <a:schemeClr val="bg2"/>
                </a:solidFill>
              </a:rPr>
              <a:t>Axis labels!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93146"/>
            <a:ext cx="9144000" cy="3178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2265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>
                <a:solidFill>
                  <a:schemeClr val="bg2"/>
                </a:solidFill>
              </a:rPr>
              <a:t>Adjusting the number of bins in a histogram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143000"/>
            <a:ext cx="8534400" cy="4638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8742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>
                <a:solidFill>
                  <a:schemeClr val="bg2"/>
                </a:solidFill>
              </a:rPr>
              <a:t>Bee swarm plot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47800"/>
            <a:ext cx="9144000" cy="3542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0337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25385"/>
            <a:ext cx="9144000" cy="326618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>
                <a:solidFill>
                  <a:schemeClr val="bg2"/>
                </a:solidFill>
              </a:rPr>
              <a:t>Empirical cumulative distribution function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0" y="990600"/>
            <a:ext cx="5334000" cy="1734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5290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>
                <a:solidFill>
                  <a:schemeClr val="bg2"/>
                </a:solidFill>
              </a:rPr>
              <a:t>Comparison of ECDFs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990600"/>
            <a:ext cx="8534400" cy="4832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73325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>
                <a:solidFill>
                  <a:schemeClr val="bg2"/>
                </a:solidFill>
              </a:rPr>
              <a:t>Computing means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2286000"/>
            <a:ext cx="5915025" cy="188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66345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>
                <a:solidFill>
                  <a:schemeClr val="bg2"/>
                </a:solidFill>
              </a:rPr>
              <a:t>Comparing percentiles to ECDF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67000"/>
            <a:ext cx="9144000" cy="294670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2600" y="1066800"/>
            <a:ext cx="5742489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4973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err="1">
                <a:solidFill>
                  <a:schemeClr val="bg2"/>
                </a:solidFill>
              </a:rPr>
              <a:t>NumPy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" y="1524000"/>
            <a:ext cx="2819399" cy="4724400"/>
          </a:xfrm>
        </p:spPr>
        <p:txBody>
          <a:bodyPr/>
          <a:lstStyle/>
          <a:p>
            <a:r>
              <a:rPr lang="en-US" dirty="0"/>
              <a:t>Convert </a:t>
            </a:r>
            <a:r>
              <a:rPr lang="en-US" dirty="0" smtClean="0"/>
              <a:t>Python </a:t>
            </a:r>
            <a:r>
              <a:rPr lang="en-US" dirty="0"/>
              <a:t>Lists to </a:t>
            </a:r>
            <a:r>
              <a:rPr lang="en-US" dirty="0" err="1"/>
              <a:t>NumPy</a:t>
            </a:r>
            <a:r>
              <a:rPr lang="en-US" dirty="0"/>
              <a:t> arrays </a:t>
            </a:r>
          </a:p>
          <a:p>
            <a:r>
              <a:rPr lang="en-US" dirty="0"/>
              <a:t>Arrays can be transformed into multidimensional objects – matrices</a:t>
            </a:r>
          </a:p>
          <a:p>
            <a:r>
              <a:rPr lang="en-US" dirty="0"/>
              <a:t>Can perform linear algebra operations:</a:t>
            </a:r>
          </a:p>
          <a:p>
            <a:pPr lvl="1"/>
            <a:r>
              <a:rPr lang="en-US" dirty="0"/>
              <a:t> Transpose</a:t>
            </a:r>
          </a:p>
          <a:p>
            <a:pPr lvl="1"/>
            <a:r>
              <a:rPr lang="en-US" dirty="0"/>
              <a:t> vector multiplication</a:t>
            </a:r>
          </a:p>
          <a:p>
            <a:pPr lvl="1"/>
            <a:r>
              <a:rPr lang="en-US" dirty="0"/>
              <a:t> eigenvalues </a:t>
            </a:r>
          </a:p>
          <a:p>
            <a:pPr indent="0">
              <a:buNone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0" y="762000"/>
            <a:ext cx="5238750" cy="50673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819400" y="6094511"/>
            <a:ext cx="376417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http://cs231n.github.io/python-numpy-tutorial/</a:t>
            </a:r>
          </a:p>
        </p:txBody>
      </p:sp>
    </p:spTree>
    <p:extLst>
      <p:ext uri="{BB962C8B-B14F-4D97-AF65-F5344CB8AC3E}">
        <p14:creationId xmlns:p14="http://schemas.microsoft.com/office/powerpoint/2010/main" val="385981879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 smtClean="0">
                <a:solidFill>
                  <a:schemeClr val="bg2"/>
                </a:solidFill>
              </a:rPr>
              <a:t>Box Plots</a:t>
            </a:r>
            <a:endParaRPr lang="en-US" sz="2400" b="1" dirty="0">
              <a:solidFill>
                <a:schemeClr val="bg2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0662" y="1695450"/>
            <a:ext cx="6162675" cy="346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93599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>
                <a:solidFill>
                  <a:schemeClr val="bg2"/>
                </a:solidFill>
              </a:rPr>
              <a:t>Box-and-whisker plot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60084"/>
            <a:ext cx="9144000" cy="2937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70614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>
                <a:solidFill>
                  <a:schemeClr val="bg2"/>
                </a:solidFill>
              </a:rPr>
              <a:t>Variance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800" y="4005943"/>
            <a:ext cx="3929630" cy="28194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1073151"/>
            <a:ext cx="7600950" cy="3057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87375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>
                <a:solidFill>
                  <a:schemeClr val="bg2"/>
                </a:solidFill>
              </a:rPr>
              <a:t>Standard Deviation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5512" y="2505075"/>
            <a:ext cx="4752975" cy="184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10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>
                <a:solidFill>
                  <a:schemeClr val="bg2"/>
                </a:solidFill>
              </a:rPr>
              <a:t>Scatter plot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37765"/>
            <a:ext cx="9144000" cy="3582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38406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>
                <a:solidFill>
                  <a:schemeClr val="bg2"/>
                </a:solidFill>
              </a:rPr>
              <a:t>Covariance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321297"/>
            <a:ext cx="5810250" cy="39338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4238625"/>
            <a:ext cx="625503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09940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 smtClean="0">
                <a:solidFill>
                  <a:schemeClr val="bg2"/>
                </a:solidFill>
              </a:rPr>
              <a:t>Correlation</a:t>
            </a:r>
            <a:endParaRPr lang="en-US" sz="2400" b="1" dirty="0">
              <a:solidFill>
                <a:schemeClr val="bg2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371600"/>
            <a:ext cx="4629150" cy="37528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0" y="5195796"/>
            <a:ext cx="2581275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84102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>
                <a:solidFill>
                  <a:schemeClr val="bg2"/>
                </a:solidFill>
              </a:rPr>
              <a:t>Generating random numbers using the </a:t>
            </a:r>
            <a:r>
              <a:rPr lang="en-US" sz="2400" b="1" dirty="0" err="1">
                <a:solidFill>
                  <a:schemeClr val="bg2"/>
                </a:solidFill>
              </a:rPr>
              <a:t>np.random</a:t>
            </a:r>
            <a:r>
              <a:rPr lang="en-US" sz="2400" b="1" dirty="0">
                <a:solidFill>
                  <a:schemeClr val="bg2"/>
                </a:solidFill>
              </a:rPr>
              <a:t> module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8534"/>
            <a:ext cx="9144000" cy="4060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58500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 err="1" smtClean="0">
                <a:solidFill>
                  <a:schemeClr val="bg2"/>
                </a:solidFill>
              </a:rPr>
              <a:t>np.random</a:t>
            </a:r>
            <a:endParaRPr lang="en-US" sz="2400" b="1" dirty="0">
              <a:solidFill>
                <a:schemeClr val="bg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3803" y="1685393"/>
            <a:ext cx="5456393" cy="3487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61660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 err="1" smtClean="0">
                <a:solidFill>
                  <a:schemeClr val="bg2"/>
                </a:solidFill>
              </a:rPr>
              <a:t>np.random</a:t>
            </a:r>
            <a:r>
              <a:rPr lang="en-US" sz="2400" b="1" dirty="0" smtClean="0">
                <a:solidFill>
                  <a:schemeClr val="bg2"/>
                </a:solidFill>
              </a:rPr>
              <a:t> </a:t>
            </a:r>
            <a:r>
              <a:rPr lang="en-US" sz="2400" b="1" dirty="0">
                <a:solidFill>
                  <a:schemeClr val="bg2"/>
                </a:solidFill>
              </a:rPr>
              <a:t>module and Bernoulli trials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1600"/>
            <a:ext cx="9144000" cy="3736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3607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bg2"/>
                </a:solidFill>
              </a:rPr>
              <a:t>Pandas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20757" y="1676400"/>
            <a:ext cx="2590800" cy="3429000"/>
          </a:xfrm>
        </p:spPr>
        <p:txBody>
          <a:bodyPr/>
          <a:lstStyle/>
          <a:p>
            <a:r>
              <a:rPr lang="en-US" dirty="0"/>
              <a:t>Data Frames with column names</a:t>
            </a:r>
          </a:p>
          <a:p>
            <a:r>
              <a:rPr lang="en-US" dirty="0"/>
              <a:t>String operations on string data</a:t>
            </a:r>
          </a:p>
          <a:p>
            <a:r>
              <a:rPr lang="en-US" dirty="0"/>
              <a:t>Math on numerical</a:t>
            </a:r>
          </a:p>
          <a:p>
            <a:r>
              <a:rPr lang="en-US" dirty="0"/>
              <a:t>Database-like joining and grouping</a:t>
            </a:r>
          </a:p>
          <a:p>
            <a:r>
              <a:rPr lang="en-US" dirty="0"/>
              <a:t>Aggregation across numerical values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6600" y="685800"/>
            <a:ext cx="5641799" cy="5103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06634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>
                <a:solidFill>
                  <a:schemeClr val="bg2"/>
                </a:solidFill>
              </a:rPr>
              <a:t>How many defaults might we expect?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2252"/>
            <a:ext cx="9144000" cy="4333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58974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>
                <a:solidFill>
                  <a:schemeClr val="bg2"/>
                </a:solidFill>
              </a:rPr>
              <a:t>Will the bank fail?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00506"/>
            <a:ext cx="9144000" cy="385698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5662914"/>
            <a:ext cx="6366313" cy="67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71096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50F3A7F-5D91-4C10-8666-CFC523CA55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>
                <a:solidFill>
                  <a:schemeClr val="bg2"/>
                </a:solidFill>
              </a:rPr>
              <a:t>Sampling out of the Binomial distribution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2F7940A7-2C47-4A03-A5AE-271D65C577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03963"/>
            <a:ext cx="9144000" cy="3650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3137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B9CEBD0-9AE0-40A2-8330-BF5787062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>
                <a:solidFill>
                  <a:schemeClr val="bg2"/>
                </a:solidFill>
              </a:rPr>
              <a:t>Plotting the Binomial PMF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0F10462A-1A24-4A67-ABD3-7F73777C1C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44904"/>
            <a:ext cx="9144000" cy="3568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46260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BE2E69D-5D5F-4FE7-A8D7-286DDE490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>
                <a:solidFill>
                  <a:schemeClr val="bg2"/>
                </a:solidFill>
              </a:rPr>
              <a:t>Relationship between Binomial and Poisson distributions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DDFA3F18-E6AC-484C-A773-86A0D6C424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812" y="1062037"/>
            <a:ext cx="6810375" cy="473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36674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5D012F6-9A33-45B4-83B1-F0B6A1D29F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>
                <a:solidFill>
                  <a:schemeClr val="bg2"/>
                </a:solidFill>
              </a:rPr>
              <a:t>Was 2015 anomalous?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8A1ACE86-6F88-489D-B471-F77058F41C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9225" y="2247900"/>
            <a:ext cx="6305550" cy="2362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F1E7F474-EF0A-4FDA-B1C8-8F868B9001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2650" y="4953000"/>
            <a:ext cx="4838700" cy="90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66054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2AA8FA6-463B-4EF8-A089-99A037ACF2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 smtClean="0">
                <a:solidFill>
                  <a:schemeClr val="bg2"/>
                </a:solidFill>
              </a:rPr>
              <a:t>The </a:t>
            </a:r>
            <a:r>
              <a:rPr lang="en-US" sz="2400" b="1" dirty="0">
                <a:solidFill>
                  <a:schemeClr val="bg2"/>
                </a:solidFill>
              </a:rPr>
              <a:t>Normal PDF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577B5F8A-793C-47B7-A348-FB1E58B702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8701"/>
            <a:ext cx="9144000" cy="4880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11359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90ED1DC-9CE7-40FD-B105-CC1428CBB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>
                <a:solidFill>
                  <a:schemeClr val="bg2"/>
                </a:solidFill>
              </a:rPr>
              <a:t>The Normal CDF</a:t>
            </a:r>
            <a:endParaRPr lang="en-US" sz="2400" dirty="0">
              <a:solidFill>
                <a:schemeClr val="bg2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9521"/>
            <a:ext cx="9144000" cy="3798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83642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5928A31-2B00-4F49-9C98-DA380F139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>
                <a:solidFill>
                  <a:schemeClr val="bg2"/>
                </a:solidFill>
              </a:rPr>
              <a:t>Are the Belmont Stakes results Normally distributed?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F4773310-5CA5-4FB8-A2C2-AB25C2FBD9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88515"/>
            <a:ext cx="9144000" cy="4680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77532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7840800-AFBE-49BA-8EAF-A214E16E2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>
                <a:solidFill>
                  <a:schemeClr val="bg2"/>
                </a:solidFill>
              </a:rPr>
              <a:t>What are the chances of a horse matching or beating Secretariat's record?</a:t>
            </a:r>
            <a:endParaRPr lang="en-US" sz="2400" dirty="0">
              <a:solidFill>
                <a:schemeClr val="bg2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424B70D7-2416-4A63-BC48-4D628E215F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2057400"/>
            <a:ext cx="6448425" cy="194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518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bg2"/>
                </a:solidFill>
              </a:rPr>
              <a:t>Import Data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1" y="824290"/>
            <a:ext cx="8096250" cy="12001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875" y="2165183"/>
            <a:ext cx="8096250" cy="990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0379" y="3581400"/>
            <a:ext cx="3113661" cy="278781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6800" y="3581400"/>
            <a:ext cx="3465111" cy="2787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41560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 smtClean="0">
                <a:solidFill>
                  <a:schemeClr val="bg2"/>
                </a:solidFill>
              </a:rPr>
              <a:t>Simulate a story ((hitting cycle in baseball)</a:t>
            </a:r>
            <a:endParaRPr lang="en-US" sz="2400" b="1" dirty="0">
              <a:solidFill>
                <a:schemeClr val="bg2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5029200"/>
            <a:ext cx="5410200" cy="161593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03178"/>
            <a:ext cx="9144000" cy="3642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68693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bg2"/>
                </a:solidFill>
              </a:rPr>
              <a:t>Resources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856947"/>
            <a:ext cx="7772400" cy="4724400"/>
          </a:xfrm>
        </p:spPr>
        <p:txBody>
          <a:bodyPr/>
          <a:lstStyle/>
          <a:p>
            <a:r>
              <a:rPr lang="en-US" dirty="0"/>
              <a:t>Official Python Docs</a:t>
            </a:r>
          </a:p>
          <a:p>
            <a:pPr indent="0">
              <a:buNone/>
            </a:pPr>
            <a:r>
              <a:rPr lang="en-US" dirty="0">
                <a:hlinkClick r:id="rId2"/>
              </a:rPr>
              <a:t>https://www.python.org/doc/</a:t>
            </a:r>
            <a:endParaRPr lang="en-US" dirty="0"/>
          </a:p>
          <a:p>
            <a:pPr indent="0">
              <a:buNone/>
            </a:pPr>
            <a:r>
              <a:rPr lang="en-US" dirty="0">
                <a:hlinkClick r:id="rId3"/>
              </a:rPr>
              <a:t>https://docs.python.org/3/reference/index.html</a:t>
            </a:r>
            <a:r>
              <a:rPr lang="en-US" dirty="0"/>
              <a:t> </a:t>
            </a:r>
          </a:p>
          <a:p>
            <a:pPr indent="0">
              <a:buNone/>
            </a:pPr>
            <a:endParaRPr lang="en-US" dirty="0"/>
          </a:p>
          <a:p>
            <a:r>
              <a:rPr lang="en-US" dirty="0"/>
              <a:t>Free eBook : O’REILLY’s A </a:t>
            </a:r>
            <a:r>
              <a:rPr lang="en-US" dirty="0" err="1"/>
              <a:t>WhirlWind</a:t>
            </a:r>
            <a:r>
              <a:rPr lang="en-US" dirty="0"/>
              <a:t> Tour of Python</a:t>
            </a:r>
          </a:p>
          <a:p>
            <a:pPr indent="0">
              <a:buNone/>
            </a:pPr>
            <a:r>
              <a:rPr lang="en-US" dirty="0">
                <a:hlinkClick r:id="rId4"/>
              </a:rPr>
              <a:t>http://www.oreilly.com/programming/free/a-whirlwind-tour-of-python.csp</a:t>
            </a:r>
            <a:endParaRPr lang="en-US" dirty="0"/>
          </a:p>
          <a:p>
            <a:pPr indent="0">
              <a:buNone/>
            </a:pPr>
            <a:r>
              <a:rPr lang="en-US" dirty="0">
                <a:hlinkClick r:id="rId5"/>
              </a:rPr>
              <a:t>https://github.com/jakevdp/WhirlwindTourOfPython/</a:t>
            </a:r>
            <a:r>
              <a:rPr lang="en-US" dirty="0"/>
              <a:t> </a:t>
            </a:r>
            <a:endParaRPr lang="en-US" dirty="0" smtClean="0"/>
          </a:p>
          <a:p>
            <a:pPr indent="0">
              <a:buNone/>
            </a:pPr>
            <a:endParaRPr lang="en-US" dirty="0"/>
          </a:p>
          <a:p>
            <a:r>
              <a:rPr lang="en-US" dirty="0" err="1" smtClean="0"/>
              <a:t>Matplotlib</a:t>
            </a:r>
            <a:endParaRPr lang="en-US" dirty="0" smtClean="0"/>
          </a:p>
          <a:p>
            <a:pPr indent="0">
              <a:buNone/>
            </a:pPr>
            <a:r>
              <a:rPr lang="en-US" dirty="0">
                <a:hlinkClick r:id="rId6"/>
              </a:rPr>
              <a:t>https://</a:t>
            </a:r>
            <a:r>
              <a:rPr lang="en-US" dirty="0" smtClean="0">
                <a:hlinkClick r:id="rId6"/>
              </a:rPr>
              <a:t>matplotlib.org/index.html</a:t>
            </a:r>
            <a:r>
              <a:rPr lang="en-US" dirty="0" smtClean="0"/>
              <a:t> </a:t>
            </a:r>
          </a:p>
          <a:p>
            <a:pPr indent="0">
              <a:buNone/>
            </a:pPr>
            <a:endParaRPr lang="en-US" dirty="0"/>
          </a:p>
          <a:p>
            <a:r>
              <a:rPr lang="en-US" dirty="0" smtClean="0"/>
              <a:t>Statistics - Basics</a:t>
            </a:r>
          </a:p>
          <a:p>
            <a:pPr indent="0">
              <a:buNone/>
            </a:pPr>
            <a:r>
              <a:rPr lang="en-US" dirty="0">
                <a:hlinkClick r:id="rId7"/>
              </a:rPr>
              <a:t>http://www.statisticshowto.com/statistics-basics</a:t>
            </a:r>
            <a:r>
              <a:rPr lang="en-US" dirty="0" smtClean="0">
                <a:hlinkClick r:id="rId7"/>
              </a:rPr>
              <a:t>/</a:t>
            </a:r>
            <a:endParaRPr lang="en-US" dirty="0" smtClean="0"/>
          </a:p>
          <a:p>
            <a:pPr indent="0">
              <a:buNone/>
            </a:pPr>
            <a:r>
              <a:rPr lang="en-US" dirty="0" smtClean="0">
                <a:hlinkClick r:id="rId8"/>
              </a:rPr>
              <a:t>https</a:t>
            </a:r>
            <a:r>
              <a:rPr lang="en-US" dirty="0">
                <a:hlinkClick r:id="rId8"/>
              </a:rPr>
              <a:t>://</a:t>
            </a:r>
            <a:r>
              <a:rPr lang="en-US" dirty="0" smtClean="0">
                <a:hlinkClick r:id="rId8"/>
              </a:rPr>
              <a:t>www.socialresearchmethods.net/kb/index.php</a:t>
            </a:r>
            <a:r>
              <a:rPr lang="en-US" dirty="0" smtClean="0"/>
              <a:t> </a:t>
            </a:r>
            <a:endParaRPr lang="en-US" dirty="0"/>
          </a:p>
          <a:p>
            <a:r>
              <a:rPr lang="en-US" dirty="0"/>
              <a:t>A semester-long </a:t>
            </a:r>
            <a:r>
              <a:rPr lang="en-US" dirty="0" smtClean="0"/>
              <a:t>course in Statistics</a:t>
            </a:r>
            <a:endParaRPr lang="en-US" dirty="0"/>
          </a:p>
          <a:p>
            <a:pPr indent="0">
              <a:buNone/>
            </a:pPr>
            <a:r>
              <a:rPr lang="en-US" dirty="0">
                <a:hlinkClick r:id="rId9"/>
              </a:rPr>
              <a:t>http://</a:t>
            </a:r>
            <a:r>
              <a:rPr lang="en-US" dirty="0" smtClean="0">
                <a:hlinkClick r:id="rId9"/>
              </a:rPr>
              <a:t>online.stanford.edu/course/probability-and-statistics-self-paced</a:t>
            </a:r>
            <a:r>
              <a:rPr lang="en-US" dirty="0" smtClean="0"/>
              <a:t> </a:t>
            </a:r>
          </a:p>
          <a:p>
            <a:pPr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054908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0" algn="ctr">
              <a:buNone/>
            </a:pPr>
            <a:endParaRPr lang="en-US" sz="4800" dirty="0"/>
          </a:p>
          <a:p>
            <a:pPr indent="0" algn="ctr">
              <a:buNone/>
            </a:pPr>
            <a:endParaRPr lang="en-US" sz="4800" dirty="0"/>
          </a:p>
          <a:p>
            <a:pPr indent="0" algn="ctr">
              <a:buNone/>
            </a:pPr>
            <a:r>
              <a:rPr lang="en-US" sz="4800" dirty="0"/>
              <a:t>Questions?</a:t>
            </a:r>
          </a:p>
          <a:p>
            <a:pPr indent="0" algn="ctr">
              <a:buNone/>
            </a:pPr>
            <a:endParaRPr lang="en-US" sz="2800" dirty="0"/>
          </a:p>
          <a:p>
            <a:pPr indent="0" algn="ctr">
              <a:buNone/>
            </a:pP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4167554"/>
            <a:ext cx="1526385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7180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err="1">
                <a:solidFill>
                  <a:schemeClr val="bg2"/>
                </a:solidFill>
              </a:rPr>
              <a:t>Matplotlib</a:t>
            </a:r>
            <a:endParaRPr lang="en-US" sz="2400" dirty="0">
              <a:solidFill>
                <a:schemeClr val="bg2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254109"/>
            <a:ext cx="2590800" cy="3362366"/>
          </a:xfrm>
        </p:spPr>
        <p:txBody>
          <a:bodyPr/>
          <a:lstStyle/>
          <a:p>
            <a:r>
              <a:rPr lang="en-US" dirty="0"/>
              <a:t>Most popular scientific visualization package in Python</a:t>
            </a:r>
          </a:p>
          <a:p>
            <a:r>
              <a:rPr lang="en-US" dirty="0"/>
              <a:t>Powerful library for creating a large range of plots</a:t>
            </a:r>
          </a:p>
          <a:p>
            <a:r>
              <a:rPr lang="en-US" dirty="0"/>
              <a:t>Interface is sometimes overly verbose</a:t>
            </a:r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895600" y="6248400"/>
            <a:ext cx="266130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https://matplotlib.org/index.html</a:t>
            </a:r>
          </a:p>
        </p:txBody>
      </p:sp>
      <p:sp>
        <p:nvSpPr>
          <p:cNvPr id="6" name="Rectangle 5"/>
          <p:cNvSpPr/>
          <p:nvPr/>
        </p:nvSpPr>
        <p:spPr>
          <a:xfrm>
            <a:off x="2895600" y="6424059"/>
            <a:ext cx="276069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https://matplotlib.org/gallery.html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5544" y="1564522"/>
            <a:ext cx="5051256" cy="3595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8852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>
                <a:solidFill>
                  <a:schemeClr val="bg2"/>
                </a:solidFill>
              </a:rPr>
              <a:t>https://matplotlib.org/tutorials/index.html#introductory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6947"/>
            <a:ext cx="9144000" cy="4902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0650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 err="1">
                <a:solidFill>
                  <a:schemeClr val="bg2"/>
                </a:solidFill>
              </a:rPr>
              <a:t>NumPy</a:t>
            </a:r>
            <a:r>
              <a:rPr lang="en-US" sz="2400" b="1" dirty="0">
                <a:solidFill>
                  <a:schemeClr val="bg2"/>
                </a:solidFill>
              </a:rPr>
              <a:t>, </a:t>
            </a:r>
            <a:r>
              <a:rPr lang="en-US" sz="2400" b="1" dirty="0" err="1">
                <a:solidFill>
                  <a:schemeClr val="bg2"/>
                </a:solidFill>
              </a:rPr>
              <a:t>SciPy</a:t>
            </a:r>
            <a:r>
              <a:rPr lang="en-US" sz="2400" b="1" dirty="0">
                <a:solidFill>
                  <a:schemeClr val="bg2"/>
                </a:solidFill>
              </a:rPr>
              <a:t>, and </a:t>
            </a:r>
            <a:r>
              <a:rPr lang="en-US" sz="2400" b="1" dirty="0" err="1">
                <a:solidFill>
                  <a:schemeClr val="bg2"/>
                </a:solidFill>
              </a:rPr>
              <a:t>Matplotlib</a:t>
            </a:r>
            <a:r>
              <a:rPr lang="en-US" sz="2400" b="1" dirty="0">
                <a:solidFill>
                  <a:schemeClr val="bg2"/>
                </a:solidFill>
              </a:rPr>
              <a:t> Help in </a:t>
            </a:r>
            <a:r>
              <a:rPr lang="en-US" sz="2400" b="1" dirty="0" err="1">
                <a:solidFill>
                  <a:schemeClr val="bg2"/>
                </a:solidFill>
              </a:rPr>
              <a:t>Spyder</a:t>
            </a:r>
            <a:endParaRPr lang="en-US" sz="2400" b="1" dirty="0">
              <a:solidFill>
                <a:schemeClr val="bg2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066800"/>
            <a:ext cx="7539228" cy="4653844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5638800" y="3200400"/>
            <a:ext cx="1905000" cy="381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3200400" y="6005436"/>
            <a:ext cx="315823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/>
              <a:t>Pandas help not yet integrated, go to:</a:t>
            </a:r>
          </a:p>
          <a:p>
            <a:pPr algn="ctr"/>
            <a:r>
              <a:rPr lang="en-US" dirty="0"/>
              <a:t>https://pandas.pydata.org/</a:t>
            </a:r>
          </a:p>
        </p:txBody>
      </p:sp>
    </p:spTree>
    <p:extLst>
      <p:ext uri="{BB962C8B-B14F-4D97-AF65-F5344CB8AC3E}">
        <p14:creationId xmlns:p14="http://schemas.microsoft.com/office/powerpoint/2010/main" val="3609818830"/>
      </p:ext>
    </p:extLst>
  </p:cSld>
  <p:clrMapOvr>
    <a:masterClrMapping/>
  </p:clrMapOvr>
</p:sld>
</file>

<file path=ppt/theme/theme1.xml><?xml version="1.0" encoding="utf-8"?>
<a:theme xmlns:a="http://schemas.openxmlformats.org/drawingml/2006/main" name="GSA IT Templat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30330</TotalTime>
  <Words>1206</Words>
  <Application>Microsoft Office PowerPoint</Application>
  <PresentationFormat>On-screen Show (4:3)</PresentationFormat>
  <Paragraphs>266</Paragraphs>
  <Slides>62</Slides>
  <Notes>16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8" baseType="lpstr">
      <vt:lpstr>Arial</vt:lpstr>
      <vt:lpstr>Arial Narrow</vt:lpstr>
      <vt:lpstr>Georgia</vt:lpstr>
      <vt:lpstr>Noto Sans Symbols</vt:lpstr>
      <vt:lpstr>GSA IT Template</vt:lpstr>
      <vt:lpstr>Macro-Enabled Worksheet</vt:lpstr>
      <vt:lpstr>PowerPoint Presentation</vt:lpstr>
      <vt:lpstr>Course Overview</vt:lpstr>
      <vt:lpstr>PowerPoint Presentation</vt:lpstr>
      <vt:lpstr>NumPy</vt:lpstr>
      <vt:lpstr>Pandas</vt:lpstr>
      <vt:lpstr>Import Data</vt:lpstr>
      <vt:lpstr>Matplotlib</vt:lpstr>
      <vt:lpstr>https://matplotlib.org/tutorials/index.html#introductory</vt:lpstr>
      <vt:lpstr>NumPy, SciPy, and Matplotlib Help in Spyder</vt:lpstr>
      <vt:lpstr>PowerPoint Presentation</vt:lpstr>
      <vt:lpstr>What is Probability?</vt:lpstr>
      <vt:lpstr>Probability and Statistics Where is the connection?</vt:lpstr>
      <vt:lpstr>Exploratory Data Analysis</vt:lpstr>
      <vt:lpstr>Descriptive Statistics</vt:lpstr>
      <vt:lpstr>Descriptive Statistics: Distribution</vt:lpstr>
      <vt:lpstr>Histograms</vt:lpstr>
      <vt:lpstr>Descriptive Statistics: Central Tendency</vt:lpstr>
      <vt:lpstr>Descriptive Statistics: Dispersion</vt:lpstr>
      <vt:lpstr>Why Do We Square Differences  in Variance and Standard Deviation?</vt:lpstr>
      <vt:lpstr>Bernoulli Trial  Binomial and Normal Distributions</vt:lpstr>
      <vt:lpstr>Poisson Distribution</vt:lpstr>
      <vt:lpstr>Normal Distribution and Standard Deviation</vt:lpstr>
      <vt:lpstr>PDF and CDF for Normal Distribution (CDF is integral of PDF)</vt:lpstr>
      <vt:lpstr>PDF with Different Means and STD </vt:lpstr>
      <vt:lpstr>CDF with Different Means and STD </vt:lpstr>
      <vt:lpstr>Skew(ness) and Kurtosis</vt:lpstr>
      <vt:lpstr>Covariance and Correlation</vt:lpstr>
      <vt:lpstr>Exercise</vt:lpstr>
      <vt:lpstr>Exercise (cont.)</vt:lpstr>
      <vt:lpstr>PowerPoint Presentation</vt:lpstr>
      <vt:lpstr>PowerPoint Presentation</vt:lpstr>
      <vt:lpstr>Plotting a histogram of iris data</vt:lpstr>
      <vt:lpstr>Axis labels!</vt:lpstr>
      <vt:lpstr>Adjusting the number of bins in a histogram</vt:lpstr>
      <vt:lpstr>Bee swarm plot</vt:lpstr>
      <vt:lpstr>Empirical cumulative distribution function</vt:lpstr>
      <vt:lpstr>Comparison of ECDFs</vt:lpstr>
      <vt:lpstr>Computing means</vt:lpstr>
      <vt:lpstr>Comparing percentiles to ECDF</vt:lpstr>
      <vt:lpstr>Box Plots</vt:lpstr>
      <vt:lpstr>Box-and-whisker plot</vt:lpstr>
      <vt:lpstr>Variance</vt:lpstr>
      <vt:lpstr>Standard Deviation</vt:lpstr>
      <vt:lpstr>Scatter plot</vt:lpstr>
      <vt:lpstr>Covariance</vt:lpstr>
      <vt:lpstr>Correlation</vt:lpstr>
      <vt:lpstr>Generating random numbers using the np.random module</vt:lpstr>
      <vt:lpstr>np.random</vt:lpstr>
      <vt:lpstr>np.random module and Bernoulli trials</vt:lpstr>
      <vt:lpstr>How many defaults might we expect?</vt:lpstr>
      <vt:lpstr>Will the bank fail?</vt:lpstr>
      <vt:lpstr>Sampling out of the Binomial distribution</vt:lpstr>
      <vt:lpstr>Plotting the Binomial PMF</vt:lpstr>
      <vt:lpstr>Relationship between Binomial and Poisson distributions</vt:lpstr>
      <vt:lpstr>Was 2015 anomalous?</vt:lpstr>
      <vt:lpstr>The Normal PDF</vt:lpstr>
      <vt:lpstr>The Normal CDF</vt:lpstr>
      <vt:lpstr>Are the Belmont Stakes results Normally distributed?</vt:lpstr>
      <vt:lpstr>What are the chances of a horse matching or beating Secretariat's record?</vt:lpstr>
      <vt:lpstr>Simulate a story ((hitting cycle in baseball)</vt:lpstr>
      <vt:lpstr>Resources 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JasmeenMBowmaster</dc:creator>
  <cp:lastModifiedBy>Mark Shkolnikov</cp:lastModifiedBy>
  <cp:revision>375</cp:revision>
  <dcterms:modified xsi:type="dcterms:W3CDTF">2018-05-09T21:09:56Z</dcterms:modified>
</cp:coreProperties>
</file>